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305" r:id="rId3"/>
    <p:sldId id="288" r:id="rId4"/>
    <p:sldId id="257" r:id="rId5"/>
    <p:sldId id="306" r:id="rId6"/>
    <p:sldId id="287" r:id="rId7"/>
    <p:sldId id="262" r:id="rId8"/>
    <p:sldId id="308" r:id="rId9"/>
    <p:sldId id="309" r:id="rId10"/>
    <p:sldId id="310" r:id="rId11"/>
    <p:sldId id="282" r:id="rId12"/>
    <p:sldId id="270" r:id="rId13"/>
    <p:sldId id="283" r:id="rId14"/>
    <p:sldId id="303" r:id="rId15"/>
    <p:sldId id="297" r:id="rId16"/>
    <p:sldId id="296" r:id="rId17"/>
    <p:sldId id="281" r:id="rId18"/>
    <p:sldId id="266" r:id="rId19"/>
    <p:sldId id="285" r:id="rId20"/>
    <p:sldId id="286" r:id="rId21"/>
    <p:sldId id="289" r:id="rId22"/>
    <p:sldId id="300" r:id="rId23"/>
    <p:sldId id="295" r:id="rId24"/>
    <p:sldId id="298" r:id="rId25"/>
    <p:sldId id="301" r:id="rId26"/>
    <p:sldId id="291" r:id="rId27"/>
    <p:sldId id="302" r:id="rId28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9000"/>
    <a:srgbClr val="F2A346"/>
    <a:srgbClr val="1C1C1C"/>
    <a:srgbClr val="F7F4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49" autoAdjust="0"/>
    <p:restoredTop sz="94660"/>
  </p:normalViewPr>
  <p:slideViewPr>
    <p:cSldViewPr snapToGrid="0">
      <p:cViewPr varScale="1">
        <p:scale>
          <a:sx n="90" d="100"/>
          <a:sy n="90" d="100"/>
        </p:scale>
        <p:origin x="53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png>
</file>

<file path=ppt/media/image40.png>
</file>

<file path=ppt/media/image41.jp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jpeg>
</file>

<file path=ppt/media/image59.png>
</file>

<file path=ppt/media/image6.png>
</file>

<file path=ppt/media/image60.png>
</file>

<file path=ppt/media/image61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05C6F0-B5B9-4E5B-BE48-682C293DE264}" type="datetimeFigureOut">
              <a:rPr lang="zh-CN" altLang="en-US" smtClean="0"/>
              <a:t>2023/4/14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BF86D4-CD65-4638-B5DE-85256906A7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1022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10960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63282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88834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9405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49281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056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75722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67178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41685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10875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6608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10132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95699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76978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21549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34154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63996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079064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703065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8018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9546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1995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65597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35361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4" name="Google Shape;19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44904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BF86D4-CD65-4638-B5DE-85256906A7D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182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406DA978-16B6-4268-AC82-9FA97CFDA68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771901"/>
          </a:xfrm>
          <a:custGeom>
            <a:avLst/>
            <a:gdLst>
              <a:gd name="connsiteX0" fmla="*/ 0 w 12192000"/>
              <a:gd name="connsiteY0" fmla="*/ 0 h 5105400"/>
              <a:gd name="connsiteX1" fmla="*/ 12192000 w 12192000"/>
              <a:gd name="connsiteY1" fmla="*/ 0 h 5105400"/>
              <a:gd name="connsiteX2" fmla="*/ 12192000 w 12192000"/>
              <a:gd name="connsiteY2" fmla="*/ 5105400 h 5105400"/>
              <a:gd name="connsiteX3" fmla="*/ 0 w 12192000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5105400">
                <a:moveTo>
                  <a:pt x="0" y="0"/>
                </a:moveTo>
                <a:lnTo>
                  <a:pt x="12192000" y="0"/>
                </a:lnTo>
                <a:lnTo>
                  <a:pt x="12192000" y="5105400"/>
                </a:lnTo>
                <a:lnTo>
                  <a:pt x="0" y="5105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4805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05935B-533A-491D-9099-499A5F42A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103D169-469E-4D31-9FA8-E53AC2F983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2A0FED-32FE-43B2-B8C3-AD6F6FA90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29097-F538-4996-AD85-B9AE779776D6}" type="datetimeFigureOut">
              <a:rPr lang="zh-CN" altLang="en-US" smtClean="0"/>
              <a:t>2023/4/14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B8E94E-3C82-4915-A81B-7E7719590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35EB8A-3272-44E7-B3EB-34FE438B6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F4F00-204B-4839-91A5-AB7ACB763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1683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2F2C9D1-452B-4870-B613-473554993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286795B-B87B-4074-9C1F-535A3E88C2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15F588-C034-4ECD-9EE8-AB4273B57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29097-F538-4996-AD85-B9AE779776D6}" type="datetimeFigureOut">
              <a:rPr lang="zh-CN" altLang="en-US" smtClean="0"/>
              <a:t>2023/4/14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BCDC28-FB1E-4193-8D71-DBE452D7A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40B1F6-FDEE-40AD-B68C-F12B5DD56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F4F00-204B-4839-91A5-AB7ACB763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56399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幻灯片">
  <p:cSld name="1_标题幻灯片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3771901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459460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280A83-1458-4744-BC17-D0BF9A217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0F8275-B066-4891-AE14-026EFD635B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776EF6-1F98-4E2E-BA49-C8EDDB9B2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29097-F538-4996-AD85-B9AE779776D6}" type="datetimeFigureOut">
              <a:rPr lang="zh-CN" altLang="en-US" smtClean="0"/>
              <a:t>2023/4/14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DEBEC1-3E79-41D2-BEAC-9E1B39C65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86516E-F640-4EEF-9CA1-5BFB1C699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F4F00-204B-4839-91A5-AB7ACB763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6736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6ADD2F-612C-41F6-B1C6-1DE3F201C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470BB9-AFED-435A-AF21-4D2F9E6590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6416BE-6691-4158-918D-EA7961FB8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29097-F538-4996-AD85-B9AE779776D6}" type="datetimeFigureOut">
              <a:rPr lang="zh-CN" altLang="en-US" smtClean="0"/>
              <a:t>2023/4/14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7260F9-1498-4699-8E2F-716F3271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A86097-4909-4B00-90F6-879300C30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F4F00-204B-4839-91A5-AB7ACB763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8825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C03C33-769D-462B-B805-BC9DA4AB8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5F83B9-D204-43E6-90B5-37AD8E692E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491BA83-5D5C-46CE-9315-98CF4B62E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4BCDA95-BE0E-4893-94F8-0F66E1792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29097-F538-4996-AD85-B9AE779776D6}" type="datetimeFigureOut">
              <a:rPr lang="zh-CN" altLang="en-US" smtClean="0"/>
              <a:t>2023/4/14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859D42B-ACDE-42C0-AE27-2A0C8C277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5043FCB-1A8E-414F-B93A-17CADEE4C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F4F00-204B-4839-91A5-AB7ACB763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5836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EEC496-D823-4183-A21F-C18136BA9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B243566-62F8-44EB-8CAE-17E784DCE2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67365A7-D0D9-4833-AFE0-C4F5E9EEAC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067AE78-91D1-4833-B92E-599CCC5D77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9F76AB7-1E9D-487A-9372-21F276193D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ECB3715-4E99-4438-AF56-9B9197B46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29097-F538-4996-AD85-B9AE779776D6}" type="datetimeFigureOut">
              <a:rPr lang="zh-CN" altLang="en-US" smtClean="0"/>
              <a:t>2023/4/14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A0F57D9-EFC1-4C76-9D53-FA5513C49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BA1FE26-4E37-47D9-B737-4E3F11ED0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F4F00-204B-4839-91A5-AB7ACB763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6321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AA9607-5335-4BE4-A3BE-C9812AA12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B66E07A-168F-4CBA-AD6C-18BF16FAC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29097-F538-4996-AD85-B9AE779776D6}" type="datetimeFigureOut">
              <a:rPr lang="zh-CN" altLang="en-US" smtClean="0"/>
              <a:t>2023/4/14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F987D27-F278-4C74-8B8D-3AC520A55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24E9BBA-1A3D-4D7E-82C0-DEF679E93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F4F00-204B-4839-91A5-AB7ACB763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8691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A86BE80-D1AD-4F6E-8E03-7C5BD4DE3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29097-F538-4996-AD85-B9AE779776D6}" type="datetimeFigureOut">
              <a:rPr lang="zh-CN" altLang="en-US" smtClean="0"/>
              <a:t>2023/4/14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8DAD82D-85E0-4DDB-BDB3-05C7CB48A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1D0CAA2-6862-4D1C-B927-F7AF307FB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F4F00-204B-4839-91A5-AB7ACB763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3613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70BF88-898C-4265-B0BE-C04D03A40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EEAC9E-BC26-4937-A6B7-3A98A339E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9BF2154-F6FB-415F-B679-4B6DA9C28B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86535C8-2358-4E6F-9A42-F0C50F118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29097-F538-4996-AD85-B9AE779776D6}" type="datetimeFigureOut">
              <a:rPr lang="zh-CN" altLang="en-US" smtClean="0"/>
              <a:t>2023/4/14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376DF59-7B21-43D9-9BDF-832D02C92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ACEF43A-B14C-4C59-A16C-15ABDC9B7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F4F00-204B-4839-91A5-AB7ACB763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7560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DE8926-323D-415C-B4B8-EDB64B7E7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F2B5967-2C5F-4525-8522-AE47973AF3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AA08FCB-3F94-4943-9E23-6AB0CF8256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324D6B7-1E9D-45E9-9C23-0E5BD9566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29097-F538-4996-AD85-B9AE779776D6}" type="datetimeFigureOut">
              <a:rPr lang="zh-CN" altLang="en-US" smtClean="0"/>
              <a:t>2023/4/14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607D2D-9AC6-4B74-B033-A4C11DD17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80F863D-87DD-4EBE-BBD4-0B38B1E05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F4F00-204B-4839-91A5-AB7ACB763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2131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5E4A40B-EFBE-4124-BB15-8BD235F49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9A58D76-5D6A-452B-AC6C-256354A530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42C7AD-36E7-450C-A666-4655703DD1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E29097-F538-4996-AD85-B9AE779776D6}" type="datetimeFigureOut">
              <a:rPr lang="zh-CN" altLang="en-US" smtClean="0"/>
              <a:t>2023/4/14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D083F6-252F-444B-913B-D80D4A8ACC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83E1E2-361F-4EFF-A7AE-80DAE8C177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F4F00-204B-4839-91A5-AB7ACB763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2871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1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1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1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11" Type="http://schemas.openxmlformats.org/officeDocument/2006/relationships/image" Target="../media/image38.png"/><Relationship Id="rId5" Type="http://schemas.openxmlformats.org/officeDocument/2006/relationships/image" Target="../media/image42.png"/><Relationship Id="rId10" Type="http://schemas.openxmlformats.org/officeDocument/2006/relationships/image" Target="../media/image39.png"/><Relationship Id="rId4" Type="http://schemas.openxmlformats.org/officeDocument/2006/relationships/image" Target="../media/image41.jpg"/><Relationship Id="rId9" Type="http://schemas.openxmlformats.org/officeDocument/2006/relationships/image" Target="../media/image4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8.png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image" Target="../media/image1.png"/><Relationship Id="rId7" Type="http://schemas.openxmlformats.org/officeDocument/2006/relationships/image" Target="../media/image5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Relationship Id="rId9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8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ppt.cc/fnCn7x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pt.cc/fF9Pmx" TargetMode="External"/><Relationship Id="rId5" Type="http://schemas.openxmlformats.org/officeDocument/2006/relationships/hyperlink" Target="https://ppt.cc/fwztox" TargetMode="External"/><Relationship Id="rId4" Type="http://schemas.openxmlformats.org/officeDocument/2006/relationships/hyperlink" Target="https://ppt.cc/fecGJx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13" Type="http://schemas.openxmlformats.org/officeDocument/2006/relationships/image" Target="../media/image15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jpg"/><Relationship Id="rId15" Type="http://schemas.openxmlformats.org/officeDocument/2006/relationships/image" Target="../media/image16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4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1" y="470927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431A0B2-DD05-4002-9EDA-2AD07279B851}"/>
              </a:ext>
            </a:extLst>
          </p:cNvPr>
          <p:cNvSpPr/>
          <p:nvPr/>
        </p:nvSpPr>
        <p:spPr>
          <a:xfrm>
            <a:off x="1842266" y="2767279"/>
            <a:ext cx="850745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8000" b="1" spc="300" dirty="0">
                <a:solidFill>
                  <a:schemeClr val="accent4">
                    <a:lumMod val="75000"/>
                  </a:schemeClr>
                </a:solidFill>
                <a:cs typeface="+mn-ea"/>
                <a:sym typeface="+mn-lt"/>
              </a:rPr>
              <a:t>投   信   導   盲   犬</a:t>
            </a:r>
            <a:endParaRPr lang="zh-CN" altLang="en-US" sz="8000" b="1" dirty="0">
              <a:solidFill>
                <a:schemeClr val="accent4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TextBox 60">
            <a:extLst>
              <a:ext uri="{FF2B5EF4-FFF2-40B4-BE49-F238E27FC236}">
                <a16:creationId xmlns:a16="http://schemas.microsoft.com/office/drawing/2014/main" id="{D6BE6222-28EE-4FF0-9500-70867B4216BE}"/>
              </a:ext>
            </a:extLst>
          </p:cNvPr>
          <p:cNvSpPr txBox="1"/>
          <p:nvPr/>
        </p:nvSpPr>
        <p:spPr>
          <a:xfrm>
            <a:off x="1785360" y="1885950"/>
            <a:ext cx="86212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217"/>
            <a:r>
              <a:rPr lang="en-US" sz="4000" b="1" spc="15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Guide Dog of Collective Investment Scheme 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5879C6D-F9EE-45DD-AFDB-CE2802960C32}"/>
              </a:ext>
            </a:extLst>
          </p:cNvPr>
          <p:cNvSpPr txBox="1"/>
          <p:nvPr/>
        </p:nvSpPr>
        <p:spPr>
          <a:xfrm>
            <a:off x="1842266" y="4229595"/>
            <a:ext cx="74274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cs typeface="+mn-ea"/>
                <a:sym typeface="+mn-lt"/>
              </a:rPr>
              <a:t>第二組  </a:t>
            </a:r>
            <a:r>
              <a:rPr lang="en-US" altLang="zh-TW" sz="3200" b="1" dirty="0">
                <a:cs typeface="+mn-ea"/>
                <a:sym typeface="+mn-lt"/>
              </a:rPr>
              <a:t>–</a:t>
            </a:r>
            <a:r>
              <a:rPr lang="zh-TW" altLang="en-US" sz="3200" b="1" dirty="0">
                <a:cs typeface="+mn-ea"/>
                <a:sym typeface="+mn-lt"/>
              </a:rPr>
              <a:t>  王  文  友     連  珮  如     薛  仲  元</a:t>
            </a:r>
            <a:endParaRPr lang="zh-CN" altLang="en-US" sz="3200" b="1" dirty="0">
              <a:cs typeface="+mn-ea"/>
              <a:sym typeface="+mn-lt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6C9DCFE-A02C-C8D8-6CD0-D02FE669033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723" y="4227073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175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5" y="466725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75583C1F-66C9-451E-807F-0AF1F6FF48C3}"/>
              </a:ext>
            </a:extLst>
          </p:cNvPr>
          <p:cNvSpPr/>
          <p:nvPr/>
        </p:nvSpPr>
        <p:spPr>
          <a:xfrm>
            <a:off x="649817" y="1883028"/>
            <a:ext cx="2495550" cy="3278361"/>
          </a:xfrm>
          <a:prstGeom prst="rect">
            <a:avLst/>
          </a:prstGeom>
          <a:solidFill>
            <a:srgbClr val="BF9000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B3626BC1-063B-47A9-BD68-2F8B65F9C252}"/>
              </a:ext>
            </a:extLst>
          </p:cNvPr>
          <p:cNvSpPr txBox="1"/>
          <p:nvPr/>
        </p:nvSpPr>
        <p:spPr>
          <a:xfrm>
            <a:off x="615502" y="3248680"/>
            <a:ext cx="2564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維  度  資  料  表</a:t>
            </a:r>
            <a:endParaRPr lang="en-US" altLang="zh-TW" sz="28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D3346B5-5A5A-1765-A204-0E116698B2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8459" y="1444566"/>
            <a:ext cx="8201641" cy="3960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4C773902-D136-27DA-31EE-D946D6EBB427}"/>
              </a:ext>
            </a:extLst>
          </p:cNvPr>
          <p:cNvSpPr/>
          <p:nvPr/>
        </p:nvSpPr>
        <p:spPr>
          <a:xfrm>
            <a:off x="1139211" y="3771900"/>
            <a:ext cx="1516762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Dimension </a:t>
            </a:r>
          </a:p>
          <a:p>
            <a:pPr algn="ctr"/>
            <a:r>
              <a:rPr lang="en-US" altLang="zh-CN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Data Sheet</a:t>
            </a:r>
            <a:endParaRPr lang="zh-CN" altLang="en-US" sz="28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13985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5" y="461962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8" name="矩形 60">
            <a:extLst>
              <a:ext uri="{FF2B5EF4-FFF2-40B4-BE49-F238E27FC236}">
                <a16:creationId xmlns:a16="http://schemas.microsoft.com/office/drawing/2014/main" id="{99DBD942-B53F-48AA-B621-6970430A1989}"/>
              </a:ext>
            </a:extLst>
          </p:cNvPr>
          <p:cNvSpPr/>
          <p:nvPr/>
        </p:nvSpPr>
        <p:spPr>
          <a:xfrm>
            <a:off x="2279649" y="3217862"/>
            <a:ext cx="7632700" cy="1108075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r>
              <a:rPr lang="zh-TW" altLang="en-US" sz="7200" b="1" dirty="0">
                <a:solidFill>
                  <a:schemeClr val="accent4">
                    <a:lumMod val="75000"/>
                  </a:schemeClr>
                </a:solidFill>
                <a:cs typeface="+mn-ea"/>
                <a:sym typeface="+mn-lt"/>
              </a:rPr>
              <a:t>雲  端  解  決  方  案</a:t>
            </a:r>
            <a:endParaRPr lang="zh-CN" altLang="en-US" sz="7200" b="1" dirty="0">
              <a:solidFill>
                <a:schemeClr val="accent4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2D6AF4E-001D-4F87-A4FB-AF9F71892769}"/>
              </a:ext>
            </a:extLst>
          </p:cNvPr>
          <p:cNvSpPr txBox="1"/>
          <p:nvPr/>
        </p:nvSpPr>
        <p:spPr>
          <a:xfrm>
            <a:off x="5074920" y="1795623"/>
            <a:ext cx="204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</a:t>
            </a:r>
            <a:r>
              <a:rPr lang="en-US" altLang="zh-TW" sz="8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3</a:t>
            </a:r>
            <a:endParaRPr lang="zh-CN" altLang="en-US" sz="8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TextBox 66">
            <a:extLst>
              <a:ext uri="{FF2B5EF4-FFF2-40B4-BE49-F238E27FC236}">
                <a16:creationId xmlns:a16="http://schemas.microsoft.com/office/drawing/2014/main" id="{6E4D8AA4-E8D3-4D16-AA15-D41229C8214F}"/>
              </a:ext>
            </a:extLst>
          </p:cNvPr>
          <p:cNvSpPr txBox="1"/>
          <p:nvPr/>
        </p:nvSpPr>
        <p:spPr>
          <a:xfrm>
            <a:off x="3893831" y="4325937"/>
            <a:ext cx="4404335" cy="707886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4000" b="1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Cloud  Solvent  Program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EB95846-3DFA-2D26-A28B-6916E0B5C698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9074" y="4061842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386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4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>
            <a:spLocks noChangeAspect="1"/>
          </p:cNvSpPr>
          <p:nvPr/>
        </p:nvSpPr>
        <p:spPr>
          <a:xfrm>
            <a:off x="466725" y="466724"/>
            <a:ext cx="11338093" cy="5976000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Architecture</a:t>
            </a: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A1A42E7F-EB0D-4703-BF99-8616860998E6}"/>
              </a:ext>
            </a:extLst>
          </p:cNvPr>
          <p:cNvGrpSpPr/>
          <p:nvPr/>
        </p:nvGrpSpPr>
        <p:grpSpPr>
          <a:xfrm>
            <a:off x="1022587" y="715789"/>
            <a:ext cx="3275606" cy="2168873"/>
            <a:chOff x="466724" y="1875160"/>
            <a:chExt cx="3275606" cy="2168873"/>
          </a:xfrm>
        </p:grpSpPr>
        <p:sp>
          <p:nvSpPr>
            <p:cNvPr id="83" name="TextBox 70">
              <a:extLst>
                <a:ext uri="{FF2B5EF4-FFF2-40B4-BE49-F238E27FC236}">
                  <a16:creationId xmlns:a16="http://schemas.microsoft.com/office/drawing/2014/main" id="{196ACF85-7986-4346-BFE7-E3A05922BF38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66724" y="1875160"/>
              <a:ext cx="3275606" cy="792000"/>
            </a:xfrm>
            <a:prstGeom prst="rect">
              <a:avLst/>
            </a:prstGeom>
            <a:solidFill>
              <a:sysClr val="window" lastClr="FFFFFF"/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4400" b="1" kern="0" noProof="0" dirty="0">
                  <a:solidFill>
                    <a:srgbClr val="BF9000"/>
                  </a:solidFill>
                  <a:cs typeface="+mn-ea"/>
                  <a:sym typeface="+mn-lt"/>
                </a:rPr>
                <a:t>A</a:t>
              </a:r>
              <a:r>
                <a:rPr lang="zh-TW" altLang="en-US" sz="4400" b="1" kern="0" noProof="0" dirty="0">
                  <a:solidFill>
                    <a:srgbClr val="BF9000"/>
                  </a:solidFill>
                  <a:cs typeface="+mn-ea"/>
                  <a:sym typeface="+mn-lt"/>
                </a:rPr>
                <a:t>  </a:t>
              </a:r>
              <a:r>
                <a:rPr lang="en-US" sz="4400" b="1" kern="0" noProof="0" dirty="0">
                  <a:solidFill>
                    <a:srgbClr val="BF9000"/>
                  </a:solidFill>
                  <a:cs typeface="+mn-ea"/>
                  <a:sym typeface="+mn-lt"/>
                </a:rPr>
                <a:t>W </a:t>
              </a:r>
              <a:r>
                <a:rPr lang="zh-TW" altLang="en-US" sz="4400" b="1" kern="0" noProof="0" dirty="0">
                  <a:solidFill>
                    <a:srgbClr val="BF9000"/>
                  </a:solidFill>
                  <a:cs typeface="+mn-ea"/>
                  <a:sym typeface="+mn-lt"/>
                </a:rPr>
                <a:t> </a:t>
              </a:r>
              <a:r>
                <a:rPr lang="en-US" sz="4400" b="1" kern="0" noProof="0" dirty="0">
                  <a:solidFill>
                    <a:srgbClr val="BF9000"/>
                  </a:solidFill>
                  <a:cs typeface="+mn-ea"/>
                  <a:sym typeface="+mn-lt"/>
                </a:rPr>
                <a:t>S</a:t>
              </a:r>
              <a:endParaRPr kumimoji="0" lang="en-US" sz="4400" b="1" i="0" u="none" strike="noStrike" kern="0" cap="none" spc="0" normalizeH="0" baseline="0" noProof="0" dirty="0">
                <a:ln>
                  <a:noFill/>
                </a:ln>
                <a:solidFill>
                  <a:srgbClr val="BF9000"/>
                </a:solidFill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4" name="Rectangle 71">
              <a:extLst>
                <a:ext uri="{FF2B5EF4-FFF2-40B4-BE49-F238E27FC236}">
                  <a16:creationId xmlns:a16="http://schemas.microsoft.com/office/drawing/2014/main" id="{D0887CF9-72AD-4E57-A251-0C3CE92962F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3692" y="2621373"/>
              <a:ext cx="3268434" cy="792000"/>
            </a:xfrm>
            <a:prstGeom prst="rect">
              <a:avLst/>
            </a:prstGeom>
            <a:solidFill>
              <a:sysClr val="window" lastClr="FFFFFF"/>
            </a:solidFill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4400" b="1" kern="0" noProof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架   構   圖</a:t>
              </a:r>
              <a:endParaRPr kumimoji="0" lang="en-US" sz="44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5" name="Rectangle 76">
              <a:extLst>
                <a:ext uri="{FF2B5EF4-FFF2-40B4-BE49-F238E27FC236}">
                  <a16:creationId xmlns:a16="http://schemas.microsoft.com/office/drawing/2014/main" id="{50784144-9D72-4BAC-B5B4-94E658C383A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3695" y="3472786"/>
              <a:ext cx="3268432" cy="5712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  <a:defRPr/>
              </a:pPr>
              <a:r>
                <a:rPr lang="en-US" sz="2400" b="1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+mn-ea"/>
                  <a:sym typeface="+mn-lt"/>
                </a:rPr>
                <a:t>AWS</a:t>
              </a:r>
              <a:r>
                <a:rPr lang="en-US" sz="2400" b="1" kern="3000" spc="3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+mn-ea"/>
                  <a:sym typeface="+mn-lt"/>
                </a:rPr>
                <a:t>   </a:t>
              </a:r>
              <a:r>
                <a:rPr lang="en-US" altLang="zh-CN" sz="2400" b="1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+mn-ea"/>
                  <a:sym typeface="+mn-lt"/>
                </a:rPr>
                <a:t>Architecture   Diagram</a:t>
              </a:r>
              <a:r>
                <a:rPr lang="en-US" sz="2400" b="1" kern="3000" spc="3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+mn-ea"/>
                  <a:sym typeface="+mn-lt"/>
                </a:rPr>
                <a:t>   </a:t>
              </a:r>
              <a:endParaRPr kumimoji="0" lang="en-US" sz="2400" b="1" i="0" u="none" strike="noStrike" kern="3000" cap="none" spc="3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uLnTx/>
                <a:uFillTx/>
                <a:cs typeface="+mn-ea"/>
                <a:sym typeface="+mn-lt"/>
              </a:endParaRPr>
            </a:p>
          </p:txBody>
        </p:sp>
      </p:grpSp>
      <p:pic>
        <p:nvPicPr>
          <p:cNvPr id="5" name="圖片 4">
            <a:extLst>
              <a:ext uri="{FF2B5EF4-FFF2-40B4-BE49-F238E27FC236}">
                <a16:creationId xmlns:a16="http://schemas.microsoft.com/office/drawing/2014/main" id="{FD7CDEBC-9876-4495-B8A3-976F5BF7C6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1570" y="549000"/>
            <a:ext cx="6679665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72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5" y="466725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5" name="Shape 1906">
            <a:extLst>
              <a:ext uri="{FF2B5EF4-FFF2-40B4-BE49-F238E27FC236}">
                <a16:creationId xmlns:a16="http://schemas.microsoft.com/office/drawing/2014/main" id="{B474CCF2-9732-4432-8406-3F0135CFA1E7}"/>
              </a:ext>
            </a:extLst>
          </p:cNvPr>
          <p:cNvSpPr/>
          <p:nvPr/>
        </p:nvSpPr>
        <p:spPr>
          <a:xfrm>
            <a:off x="660722" y="1065522"/>
            <a:ext cx="2180084" cy="592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b">
            <a:spAutoFit/>
          </a:bodyPr>
          <a:lstStyle/>
          <a:p>
            <a:pPr defTabSz="412750" hangingPunct="0">
              <a:lnSpc>
                <a:spcPct val="120000"/>
              </a:lnSpc>
              <a:defRPr sz="3300">
                <a:solidFill>
                  <a:srgbClr val="53585F"/>
                </a:solidFill>
                <a:latin typeface="San Francisco Display Light"/>
                <a:ea typeface="San Francisco Display Light"/>
                <a:cs typeface="San Francisco Display Light"/>
                <a:sym typeface="San Francisco Display Light"/>
              </a:defRPr>
            </a:pPr>
            <a:r>
              <a:rPr lang="zh-TW" altLang="en-US" sz="3200" b="1" kern="0" dirty="0">
                <a:solidFill>
                  <a:schemeClr val="accent4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成 品 展 示</a:t>
            </a:r>
            <a:r>
              <a:rPr sz="3200" kern="0" dirty="0">
                <a:solidFill>
                  <a:schemeClr val="accent4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 </a:t>
            </a:r>
          </a:p>
        </p:txBody>
      </p: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36650A80-ACD1-A816-9551-2413C7538C50}"/>
              </a:ext>
            </a:extLst>
          </p:cNvPr>
          <p:cNvGrpSpPr>
            <a:grpSpLocks noChangeAspect="1"/>
          </p:cNvGrpSpPr>
          <p:nvPr/>
        </p:nvGrpSpPr>
        <p:grpSpPr>
          <a:xfrm>
            <a:off x="623870" y="991275"/>
            <a:ext cx="10944259" cy="5400000"/>
            <a:chOff x="597016" y="675957"/>
            <a:chExt cx="11063171" cy="5458672"/>
          </a:xfrm>
        </p:grpSpPr>
        <p:pic>
          <p:nvPicPr>
            <p:cNvPr id="17" name="圖片 16">
              <a:extLst>
                <a:ext uri="{FF2B5EF4-FFF2-40B4-BE49-F238E27FC236}">
                  <a16:creationId xmlns:a16="http://schemas.microsoft.com/office/drawing/2014/main" id="{99BA3CEF-F303-B037-60F8-D827BB2D9A2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03599" y="675957"/>
              <a:ext cx="5367867" cy="1811655"/>
            </a:xfrm>
            <a:prstGeom prst="rect">
              <a:avLst/>
            </a:prstGeom>
          </p:spPr>
        </p:pic>
        <p:pic>
          <p:nvPicPr>
            <p:cNvPr id="18" name="圖片 17">
              <a:extLst>
                <a:ext uri="{FF2B5EF4-FFF2-40B4-BE49-F238E27FC236}">
                  <a16:creationId xmlns:a16="http://schemas.microsoft.com/office/drawing/2014/main" id="{E210F99C-5E42-10F0-8854-90CE886B31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98932" y="4927688"/>
              <a:ext cx="3261255" cy="1206941"/>
            </a:xfrm>
            <a:prstGeom prst="rect">
              <a:avLst/>
            </a:prstGeom>
          </p:spPr>
        </p:pic>
        <p:pic>
          <p:nvPicPr>
            <p:cNvPr id="19" name="圖片 18">
              <a:extLst>
                <a:ext uri="{FF2B5EF4-FFF2-40B4-BE49-F238E27FC236}">
                  <a16:creationId xmlns:a16="http://schemas.microsoft.com/office/drawing/2014/main" id="{44E8A015-4582-87CF-AC38-FA9E41AED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398931" y="2638631"/>
              <a:ext cx="3261255" cy="2266537"/>
            </a:xfrm>
            <a:prstGeom prst="rect">
              <a:avLst/>
            </a:prstGeom>
          </p:spPr>
        </p:pic>
        <p:pic>
          <p:nvPicPr>
            <p:cNvPr id="20" name="圖片 19">
              <a:extLst>
                <a:ext uri="{FF2B5EF4-FFF2-40B4-BE49-F238E27FC236}">
                  <a16:creationId xmlns:a16="http://schemas.microsoft.com/office/drawing/2014/main" id="{9C6E0BB5-40AD-18E9-90F4-BCDA7DE51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56699" y="3277655"/>
              <a:ext cx="3261664" cy="1771877"/>
            </a:xfrm>
            <a:prstGeom prst="rect">
              <a:avLst/>
            </a:prstGeom>
          </p:spPr>
        </p:pic>
        <p:pic>
          <p:nvPicPr>
            <p:cNvPr id="21" name="圖片 20">
              <a:extLst>
                <a:ext uri="{FF2B5EF4-FFF2-40B4-BE49-F238E27FC236}">
                  <a16:creationId xmlns:a16="http://schemas.microsoft.com/office/drawing/2014/main" id="{A4253401-041F-7C28-AF78-E050C3543C9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7017" y="4255118"/>
              <a:ext cx="3261664" cy="1345139"/>
            </a:xfrm>
            <a:prstGeom prst="rect">
              <a:avLst/>
            </a:prstGeom>
          </p:spPr>
        </p:pic>
        <p:sp>
          <p:nvSpPr>
            <p:cNvPr id="22" name="向右箭號 10">
              <a:extLst>
                <a:ext uri="{FF2B5EF4-FFF2-40B4-BE49-F238E27FC236}">
                  <a16:creationId xmlns:a16="http://schemas.microsoft.com/office/drawing/2014/main" id="{AEE9F727-F0A5-A027-D66E-49B6E403908B}"/>
                </a:ext>
              </a:extLst>
            </p:cNvPr>
            <p:cNvSpPr/>
            <p:nvPr/>
          </p:nvSpPr>
          <p:spPr>
            <a:xfrm rot="2854007">
              <a:off x="8419835" y="2415013"/>
              <a:ext cx="618594" cy="32926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3" name="向右箭號 14">
              <a:extLst>
                <a:ext uri="{FF2B5EF4-FFF2-40B4-BE49-F238E27FC236}">
                  <a16:creationId xmlns:a16="http://schemas.microsoft.com/office/drawing/2014/main" id="{40041388-67DD-E504-031A-E2822CCF4FA7}"/>
                </a:ext>
              </a:extLst>
            </p:cNvPr>
            <p:cNvSpPr/>
            <p:nvPr/>
          </p:nvSpPr>
          <p:spPr>
            <a:xfrm rot="5400000">
              <a:off x="5778234" y="2718001"/>
              <a:ext cx="618594" cy="32926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24" name="圖片 23">
              <a:extLst>
                <a:ext uri="{FF2B5EF4-FFF2-40B4-BE49-F238E27FC236}">
                  <a16:creationId xmlns:a16="http://schemas.microsoft.com/office/drawing/2014/main" id="{08253636-9A66-8078-62F9-631E32E98B7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97016" y="2748721"/>
              <a:ext cx="3261665" cy="1661995"/>
            </a:xfrm>
            <a:prstGeom prst="rect">
              <a:avLst/>
            </a:prstGeom>
          </p:spPr>
        </p:pic>
        <p:sp>
          <p:nvSpPr>
            <p:cNvPr id="25" name="向右箭號 16">
              <a:extLst>
                <a:ext uri="{FF2B5EF4-FFF2-40B4-BE49-F238E27FC236}">
                  <a16:creationId xmlns:a16="http://schemas.microsoft.com/office/drawing/2014/main" id="{1BD7995C-02FD-3D90-AD4B-7D551EEA67D4}"/>
                </a:ext>
              </a:extLst>
            </p:cNvPr>
            <p:cNvSpPr/>
            <p:nvPr/>
          </p:nvSpPr>
          <p:spPr>
            <a:xfrm rot="7684370">
              <a:off x="3126770" y="2420658"/>
              <a:ext cx="618594" cy="32926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6" name="TextBox 65">
            <a:extLst>
              <a:ext uri="{FF2B5EF4-FFF2-40B4-BE49-F238E27FC236}">
                <a16:creationId xmlns:a16="http://schemas.microsoft.com/office/drawing/2014/main" id="{CB1A8AE4-73BF-4E9B-372B-7BF9A0758387}"/>
              </a:ext>
            </a:extLst>
          </p:cNvPr>
          <p:cNvSpPr txBox="1"/>
          <p:nvPr/>
        </p:nvSpPr>
        <p:spPr>
          <a:xfrm>
            <a:off x="660722" y="1653001"/>
            <a:ext cx="1923851" cy="461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 panose="020F0502020204030204"/>
                <a:ea typeface="微软雅黑"/>
                <a:cs typeface="+mn-ea"/>
                <a:sym typeface="+mn-lt"/>
              </a:rPr>
              <a:t>Product   Exhibit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gency FB" panose="020F0502020204030204"/>
              <a:ea typeface="微软雅黑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8908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5" y="462374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5" name="Shape 1906">
            <a:extLst>
              <a:ext uri="{FF2B5EF4-FFF2-40B4-BE49-F238E27FC236}">
                <a16:creationId xmlns:a16="http://schemas.microsoft.com/office/drawing/2014/main" id="{B474CCF2-9732-4432-8406-3F0135CFA1E7}"/>
              </a:ext>
            </a:extLst>
          </p:cNvPr>
          <p:cNvSpPr/>
          <p:nvPr/>
        </p:nvSpPr>
        <p:spPr>
          <a:xfrm>
            <a:off x="660722" y="1065522"/>
            <a:ext cx="1237518" cy="592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b">
            <a:spAutoFit/>
          </a:bodyPr>
          <a:lstStyle/>
          <a:p>
            <a:pPr defTabSz="412750" hangingPunct="0">
              <a:lnSpc>
                <a:spcPct val="120000"/>
              </a:lnSpc>
              <a:defRPr sz="3300">
                <a:solidFill>
                  <a:srgbClr val="53585F"/>
                </a:solidFill>
                <a:latin typeface="San Francisco Display Light"/>
                <a:ea typeface="San Francisco Display Light"/>
                <a:cs typeface="San Francisco Display Light"/>
                <a:sym typeface="San Francisco Display Light"/>
              </a:defRPr>
            </a:pPr>
            <a:r>
              <a:rPr lang="zh-TW" altLang="en-US" sz="3200" b="1" kern="0" dirty="0">
                <a:solidFill>
                  <a:schemeClr val="accent4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特  色</a:t>
            </a:r>
            <a:r>
              <a:rPr sz="3200" kern="0" dirty="0">
                <a:solidFill>
                  <a:schemeClr val="accent4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 </a:t>
            </a:r>
          </a:p>
        </p:txBody>
      </p:sp>
      <p:sp>
        <p:nvSpPr>
          <p:cNvPr id="26" name="TextBox 65">
            <a:extLst>
              <a:ext uri="{FF2B5EF4-FFF2-40B4-BE49-F238E27FC236}">
                <a16:creationId xmlns:a16="http://schemas.microsoft.com/office/drawing/2014/main" id="{CB1A8AE4-73BF-4E9B-372B-7BF9A0758387}"/>
              </a:ext>
            </a:extLst>
          </p:cNvPr>
          <p:cNvSpPr txBox="1"/>
          <p:nvPr/>
        </p:nvSpPr>
        <p:spPr>
          <a:xfrm>
            <a:off x="660722" y="1681248"/>
            <a:ext cx="1923851" cy="461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  <a:defRPr/>
            </a:pPr>
            <a:r>
              <a:rPr lang="en-US" altLang="zh-CN" sz="2400" b="1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Feature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gency FB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27" name="Shape 1906">
            <a:extLst>
              <a:ext uri="{FF2B5EF4-FFF2-40B4-BE49-F238E27FC236}">
                <a16:creationId xmlns:a16="http://schemas.microsoft.com/office/drawing/2014/main" id="{B474CCF2-9732-4432-8406-3F0135CFA1E7}"/>
              </a:ext>
            </a:extLst>
          </p:cNvPr>
          <p:cNvSpPr/>
          <p:nvPr/>
        </p:nvSpPr>
        <p:spPr>
          <a:xfrm>
            <a:off x="3319255" y="1381964"/>
            <a:ext cx="512961" cy="592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b">
            <a:spAutoFit/>
          </a:bodyPr>
          <a:lstStyle/>
          <a:p>
            <a:pPr marL="457200" indent="-457200" defTabSz="412750" hangingPunct="0">
              <a:lnSpc>
                <a:spcPct val="120000"/>
              </a:lnSpc>
              <a:buFont typeface="Arial" panose="020B0604020202020204" pitchFamily="34" charset="0"/>
              <a:buChar char="•"/>
              <a:defRPr sz="3300">
                <a:solidFill>
                  <a:srgbClr val="53585F"/>
                </a:solidFill>
                <a:latin typeface="San Francisco Display Light"/>
                <a:ea typeface="San Francisco Display Light"/>
                <a:cs typeface="San Francisco Display Light"/>
                <a:sym typeface="San Francisco Display Light"/>
              </a:defRPr>
            </a:pPr>
            <a:endParaRPr sz="3200" kern="0" dirty="0"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9" name="Shape 1906">
            <a:extLst>
              <a:ext uri="{FF2B5EF4-FFF2-40B4-BE49-F238E27FC236}">
                <a16:creationId xmlns:a16="http://schemas.microsoft.com/office/drawing/2014/main" id="{B474CCF2-9732-4432-8406-3F0135CFA1E7}"/>
              </a:ext>
            </a:extLst>
          </p:cNvPr>
          <p:cNvSpPr/>
          <p:nvPr/>
        </p:nvSpPr>
        <p:spPr>
          <a:xfrm>
            <a:off x="3319255" y="2109915"/>
            <a:ext cx="512961" cy="592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b">
            <a:spAutoFit/>
          </a:bodyPr>
          <a:lstStyle/>
          <a:p>
            <a:pPr marL="457200" indent="-457200" defTabSz="412750" hangingPunct="0">
              <a:lnSpc>
                <a:spcPct val="120000"/>
              </a:lnSpc>
              <a:buFont typeface="Arial" panose="020B0604020202020204" pitchFamily="34" charset="0"/>
              <a:buChar char="•"/>
              <a:defRPr sz="3300">
                <a:solidFill>
                  <a:srgbClr val="53585F"/>
                </a:solidFill>
                <a:latin typeface="San Francisco Display Light"/>
                <a:ea typeface="San Francisco Display Light"/>
                <a:cs typeface="San Francisco Display Light"/>
                <a:sym typeface="San Francisco Display Light"/>
              </a:defRPr>
            </a:pPr>
            <a:endParaRPr lang="zh-TW" altLang="en-US" sz="3200" b="1" kern="0" dirty="0"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0" name="Shape 1906">
            <a:extLst>
              <a:ext uri="{FF2B5EF4-FFF2-40B4-BE49-F238E27FC236}">
                <a16:creationId xmlns:a16="http://schemas.microsoft.com/office/drawing/2014/main" id="{B474CCF2-9732-4432-8406-3F0135CFA1E7}"/>
              </a:ext>
            </a:extLst>
          </p:cNvPr>
          <p:cNvSpPr/>
          <p:nvPr/>
        </p:nvSpPr>
        <p:spPr>
          <a:xfrm>
            <a:off x="3261547" y="2794400"/>
            <a:ext cx="570669" cy="592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b">
            <a:spAutoFit/>
          </a:bodyPr>
          <a:lstStyle/>
          <a:p>
            <a:pPr marL="514350" indent="-514350" defTabSz="412750" hangingPunct="0">
              <a:lnSpc>
                <a:spcPct val="120000"/>
              </a:lnSpc>
              <a:buFont typeface="Arial" panose="020B0604020202020204" pitchFamily="34" charset="0"/>
              <a:buChar char="•"/>
              <a:defRPr sz="3300">
                <a:solidFill>
                  <a:srgbClr val="53585F"/>
                </a:solidFill>
                <a:latin typeface="San Francisco Display Light"/>
                <a:ea typeface="San Francisco Display Light"/>
                <a:cs typeface="San Francisco Display Light"/>
                <a:sym typeface="San Francisco Display Light"/>
              </a:defRPr>
            </a:pPr>
            <a:endParaRPr lang="zh-TW" altLang="en-US" sz="3200" b="1" kern="0" dirty="0"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1" name="Shape 1906">
            <a:extLst>
              <a:ext uri="{FF2B5EF4-FFF2-40B4-BE49-F238E27FC236}">
                <a16:creationId xmlns:a16="http://schemas.microsoft.com/office/drawing/2014/main" id="{B474CCF2-9732-4432-8406-3F0135CFA1E7}"/>
              </a:ext>
            </a:extLst>
          </p:cNvPr>
          <p:cNvSpPr/>
          <p:nvPr/>
        </p:nvSpPr>
        <p:spPr>
          <a:xfrm>
            <a:off x="3319255" y="3479489"/>
            <a:ext cx="512961" cy="592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b">
            <a:spAutoFit/>
          </a:bodyPr>
          <a:lstStyle/>
          <a:p>
            <a:pPr marL="457200" indent="-457200" defTabSz="412750" hangingPunct="0">
              <a:lnSpc>
                <a:spcPct val="120000"/>
              </a:lnSpc>
              <a:buFont typeface="Arial" panose="020B0604020202020204" pitchFamily="34" charset="0"/>
              <a:buChar char="•"/>
              <a:defRPr sz="3300">
                <a:solidFill>
                  <a:srgbClr val="53585F"/>
                </a:solidFill>
                <a:latin typeface="San Francisco Display Light"/>
                <a:ea typeface="San Francisco Display Light"/>
                <a:cs typeface="San Francisco Display Light"/>
                <a:sym typeface="San Francisco Display Light"/>
              </a:defRPr>
            </a:pPr>
            <a:endParaRPr lang="zh-TW" altLang="en-US" sz="3200" b="1" kern="0" dirty="0"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2" name="Shape 1906">
            <a:extLst>
              <a:ext uri="{FF2B5EF4-FFF2-40B4-BE49-F238E27FC236}">
                <a16:creationId xmlns:a16="http://schemas.microsoft.com/office/drawing/2014/main" id="{B474CCF2-9732-4432-8406-3F0135CFA1E7}"/>
              </a:ext>
            </a:extLst>
          </p:cNvPr>
          <p:cNvSpPr/>
          <p:nvPr/>
        </p:nvSpPr>
        <p:spPr>
          <a:xfrm>
            <a:off x="5375059" y="4613688"/>
            <a:ext cx="512961" cy="592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b">
            <a:spAutoFit/>
          </a:bodyPr>
          <a:lstStyle/>
          <a:p>
            <a:pPr marL="457200" indent="-457200" defTabSz="412750" hangingPunct="0">
              <a:lnSpc>
                <a:spcPct val="120000"/>
              </a:lnSpc>
              <a:buFont typeface="Arial" panose="020B0604020202020204" pitchFamily="34" charset="0"/>
              <a:buChar char="•"/>
              <a:defRPr sz="3300">
                <a:solidFill>
                  <a:srgbClr val="53585F"/>
                </a:solidFill>
                <a:latin typeface="San Francisco Display Light"/>
                <a:ea typeface="San Francisco Display Light"/>
                <a:cs typeface="San Francisco Display Light"/>
                <a:sym typeface="San Francisco Display Light"/>
              </a:defRPr>
            </a:pPr>
            <a:endParaRPr lang="zh-TW" altLang="en-US" sz="3200" b="1" kern="0" dirty="0"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F89C174-FED7-F2D7-5051-6722D649BF1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279" y="3775564"/>
            <a:ext cx="2160000" cy="2160000"/>
          </a:xfrm>
          <a:prstGeom prst="round2DiagRect">
            <a:avLst>
              <a:gd name="adj1" fmla="val 16667"/>
              <a:gd name="adj2" fmla="val 0"/>
            </a:avLst>
          </a:prstGeom>
          <a:ln w="38100" cap="sq">
            <a:solidFill>
              <a:srgbClr val="BF9000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6" name="群組 5">
            <a:extLst>
              <a:ext uri="{FF2B5EF4-FFF2-40B4-BE49-F238E27FC236}">
                <a16:creationId xmlns:a16="http://schemas.microsoft.com/office/drawing/2014/main" id="{1C3B4C38-5BCA-0C41-DBD8-C1DA2EB308D7}"/>
              </a:ext>
            </a:extLst>
          </p:cNvPr>
          <p:cNvGrpSpPr>
            <a:grpSpLocks noChangeAspect="1"/>
          </p:cNvGrpSpPr>
          <p:nvPr/>
        </p:nvGrpSpPr>
        <p:grpSpPr>
          <a:xfrm>
            <a:off x="3905142" y="779489"/>
            <a:ext cx="7747207" cy="5426495"/>
            <a:chOff x="4100961" y="921024"/>
            <a:chExt cx="7560000" cy="5295367"/>
          </a:xfrm>
        </p:grpSpPr>
        <p:sp>
          <p:nvSpPr>
            <p:cNvPr id="3" name="內容版面配置區 2">
              <a:extLst>
                <a:ext uri="{FF2B5EF4-FFF2-40B4-BE49-F238E27FC236}">
                  <a16:creationId xmlns:a16="http://schemas.microsoft.com/office/drawing/2014/main" id="{506438E0-1F5B-E09A-C39A-A76A759E7C76}"/>
                </a:ext>
              </a:extLst>
            </p:cNvPr>
            <p:cNvSpPr txBox="1">
              <a:spLocks/>
            </p:cNvSpPr>
            <p:nvPr/>
          </p:nvSpPr>
          <p:spPr>
            <a:xfrm>
              <a:off x="4100961" y="921024"/>
              <a:ext cx="7560000" cy="4680000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TW" sz="2600" b="1" kern="0" dirty="0">
                  <a:latin typeface="Times New Roman" panose="02020603050405020304" pitchFamily="18" charset="0"/>
                  <a:ea typeface="Microsoft YaHei" panose="020B0503020204020204" pitchFamily="34" charset="-122"/>
                  <a:cs typeface="+mn-ea"/>
                  <a:sym typeface="+mn-lt"/>
                </a:rPr>
                <a:t>Serverless  </a:t>
              </a:r>
              <a:r>
                <a:rPr lang="zh-TW" altLang="en-US" sz="2600" b="1" kern="0" dirty="0">
                  <a:latin typeface="Times New Roman" panose="02020603050405020304" pitchFamily="18" charset="0"/>
                  <a:ea typeface="Microsoft YaHei" panose="020B0503020204020204" pitchFamily="34" charset="-122"/>
                  <a:cs typeface="+mn-ea"/>
                  <a:sym typeface="+mn-lt"/>
                </a:rPr>
                <a:t>的  架  構</a:t>
              </a:r>
              <a:endParaRPr lang="en-US" altLang="zh-TW" sz="2600" b="1" kern="0" dirty="0">
                <a:latin typeface="Times New Roman" panose="02020603050405020304" pitchFamily="18" charset="0"/>
                <a:ea typeface="Microsoft YaHei" panose="020B0503020204020204" pitchFamily="34" charset="-122"/>
                <a:cs typeface="+mn-ea"/>
                <a:sym typeface="+mn-lt"/>
              </a:endParaRPr>
            </a:p>
            <a:p>
              <a:endParaRPr lang="en-US" altLang="zh-TW" sz="2600" b="1" kern="0" dirty="0">
                <a:latin typeface="Times New Roman" panose="02020603050405020304" pitchFamily="18" charset="0"/>
                <a:ea typeface="Microsoft YaHei" panose="020B0503020204020204" pitchFamily="34" charset="-122"/>
                <a:cs typeface="+mn-ea"/>
                <a:sym typeface="+mn-lt"/>
              </a:endParaRPr>
            </a:p>
            <a:p>
              <a:r>
                <a:rPr lang="zh-TW" altLang="en-US" sz="2600" b="1" kern="0" dirty="0">
                  <a:latin typeface="Times New Roman" panose="02020603050405020304" pitchFamily="18" charset="0"/>
                  <a:ea typeface="Microsoft YaHei" panose="020B0503020204020204" pitchFamily="34" charset="-122"/>
                  <a:cs typeface="+mn-ea"/>
                  <a:sym typeface="+mn-lt"/>
                </a:rPr>
                <a:t>容  易  開  發</a:t>
              </a:r>
            </a:p>
            <a:p>
              <a:endParaRPr lang="en-US" altLang="zh-TW" sz="2600" b="1" kern="0" dirty="0">
                <a:latin typeface="Times New Roman" panose="02020603050405020304" pitchFamily="18" charset="0"/>
                <a:ea typeface="Microsoft YaHei" panose="020B0503020204020204" pitchFamily="34" charset="-122"/>
                <a:cs typeface="+mn-ea"/>
                <a:sym typeface="+mn-lt"/>
              </a:endParaRPr>
            </a:p>
            <a:p>
              <a:r>
                <a:rPr lang="zh-TW" altLang="en-US" sz="2600" b="1" kern="0" dirty="0">
                  <a:latin typeface="Times New Roman" panose="02020603050405020304" pitchFamily="18" charset="0"/>
                  <a:ea typeface="Microsoft YaHei" panose="020B0503020204020204" pitchFamily="34" charset="-122"/>
                  <a:cs typeface="+mn-ea"/>
                  <a:sym typeface="+mn-lt"/>
                </a:rPr>
                <a:t>快  速  部  屬  </a:t>
              </a:r>
            </a:p>
            <a:p>
              <a:pPr marL="0" indent="0">
                <a:buNone/>
              </a:pPr>
              <a:endParaRPr lang="en-US" altLang="zh-TW" sz="2600" b="1" kern="0" dirty="0">
                <a:latin typeface="Times New Roman" panose="02020603050405020304" pitchFamily="18" charset="0"/>
                <a:ea typeface="Microsoft YaHei" panose="020B0503020204020204" pitchFamily="34" charset="-122"/>
                <a:cs typeface="+mn-ea"/>
                <a:sym typeface="+mn-lt"/>
              </a:endParaRPr>
            </a:p>
            <a:p>
              <a:r>
                <a:rPr lang="zh-TW" altLang="en-US" sz="2600" b="1" kern="0" dirty="0">
                  <a:latin typeface="Times New Roman" panose="02020603050405020304" pitchFamily="18" charset="0"/>
                  <a:ea typeface="Microsoft YaHei" panose="020B0503020204020204" pitchFamily="34" charset="-122"/>
                  <a:cs typeface="+mn-ea"/>
                  <a:sym typeface="+mn-lt"/>
                </a:rPr>
                <a:t>擴  展  性  高</a:t>
              </a:r>
              <a:endParaRPr lang="en-US" altLang="zh-TW" sz="2600" b="1" kern="0" dirty="0">
                <a:latin typeface="Times New Roman" panose="02020603050405020304" pitchFamily="18" charset="0"/>
                <a:ea typeface="Microsoft YaHei" panose="020B0503020204020204" pitchFamily="34" charset="-122"/>
                <a:cs typeface="+mn-ea"/>
                <a:sym typeface="+mn-lt"/>
              </a:endParaRPr>
            </a:p>
            <a:p>
              <a:endParaRPr lang="en-US" altLang="zh-TW" sz="2600" b="1" kern="0" dirty="0">
                <a:latin typeface="Times New Roman" panose="02020603050405020304" pitchFamily="18" charset="0"/>
                <a:ea typeface="Microsoft YaHei" panose="020B0503020204020204" pitchFamily="34" charset="-122"/>
                <a:cs typeface="+mn-ea"/>
                <a:sym typeface="+mn-lt"/>
              </a:endParaRPr>
            </a:p>
            <a:p>
              <a:r>
                <a:rPr lang="zh-TW" altLang="en-US" sz="2600" b="1" kern="0" dirty="0">
                  <a:latin typeface="Times New Roman" panose="02020603050405020304" pitchFamily="18" charset="0"/>
                  <a:ea typeface="Microsoft YaHei" panose="020B0503020204020204" pitchFamily="34" charset="-122"/>
                  <a:cs typeface="+mn-ea"/>
                  <a:sym typeface="+mn-lt"/>
                </a:rPr>
                <a:t>開  發  成  本  只  要                           元</a:t>
              </a:r>
            </a:p>
            <a:p>
              <a:endParaRPr lang="zh-TW" altLang="en-US" dirty="0"/>
            </a:p>
          </p:txBody>
        </p:sp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94A53594-4CA1-615F-4179-7AC46D77555C}"/>
                </a:ext>
              </a:extLst>
            </p:cNvPr>
            <p:cNvSpPr txBox="1"/>
            <p:nvPr/>
          </p:nvSpPr>
          <p:spPr>
            <a:xfrm>
              <a:off x="7324582" y="1507410"/>
              <a:ext cx="2108269" cy="47089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30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zh-TW" altLang="en-US" sz="30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2432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5" y="466725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E716A895-A579-3B5C-0046-75879EA27C78}"/>
              </a:ext>
            </a:extLst>
          </p:cNvPr>
          <p:cNvGrpSpPr/>
          <p:nvPr/>
        </p:nvGrpSpPr>
        <p:grpSpPr>
          <a:xfrm>
            <a:off x="2994331" y="466719"/>
            <a:ext cx="6302069" cy="584775"/>
            <a:chOff x="4459424" y="522032"/>
            <a:chExt cx="6302069" cy="584775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5C9285F8-5C48-4210-A942-D1F4F9E2CBB0}"/>
                </a:ext>
              </a:extLst>
            </p:cNvPr>
            <p:cNvSpPr txBox="1"/>
            <p:nvPr/>
          </p:nvSpPr>
          <p:spPr>
            <a:xfrm>
              <a:off x="4459424" y="522032"/>
              <a:ext cx="32272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問   </a:t>
              </a:r>
              <a:r>
                <a:rPr lang="zh-TW" altLang="en-US" sz="3200" b="1" dirty="0">
                  <a:solidFill>
                    <a:schemeClr val="accent4">
                      <a:lumMod val="75000"/>
                    </a:schemeClr>
                  </a:solidFill>
                  <a:cs typeface="+mn-ea"/>
                  <a:sym typeface="+mn-lt"/>
                </a:rPr>
                <a:t>題</a:t>
              </a:r>
              <a:r>
                <a:rPr kumimoji="0" lang="zh-TW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   </a:t>
              </a:r>
              <a:r>
                <a:rPr lang="zh-TW" altLang="en-US" sz="3200" b="1" dirty="0">
                  <a:solidFill>
                    <a:schemeClr val="accent4">
                      <a:lumMod val="75000"/>
                    </a:schemeClr>
                  </a:solidFill>
                  <a:cs typeface="+mn-ea"/>
                  <a:sym typeface="+mn-lt"/>
                </a:rPr>
                <a:t>與</a:t>
              </a:r>
              <a:r>
                <a:rPr kumimoji="0" lang="zh-TW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   </a:t>
              </a:r>
              <a:r>
                <a:rPr lang="zh-TW" altLang="en-US" sz="3200" b="1" noProof="0" dirty="0">
                  <a:solidFill>
                    <a:schemeClr val="accent4">
                      <a:lumMod val="75000"/>
                    </a:schemeClr>
                  </a:solidFill>
                  <a:cs typeface="+mn-ea"/>
                  <a:sym typeface="+mn-lt"/>
                </a:rPr>
                <a:t>改   善 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TextBox 65">
              <a:extLst>
                <a:ext uri="{FF2B5EF4-FFF2-40B4-BE49-F238E27FC236}">
                  <a16:creationId xmlns:a16="http://schemas.microsoft.com/office/drawing/2014/main" id="{1A88E5D7-B4A3-8F28-4258-A8E7A3FC799C}"/>
                </a:ext>
              </a:extLst>
            </p:cNvPr>
            <p:cNvSpPr txBox="1"/>
            <p:nvPr/>
          </p:nvSpPr>
          <p:spPr>
            <a:xfrm>
              <a:off x="7686665" y="583586"/>
              <a:ext cx="3074828" cy="46166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2"/>
                  </a:solidFill>
                  <a:latin typeface="+mn-lt"/>
                  <a:ea typeface="仿宋_GB2312" pitchFamily="49" charset="-122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 panose="020F0502020204030204"/>
                  <a:ea typeface="微软雅黑"/>
                  <a:cs typeface="+mn-ea"/>
                  <a:sym typeface="+mn-lt"/>
                </a:rPr>
                <a:t>Problem  and  Improvement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pic>
        <p:nvPicPr>
          <p:cNvPr id="18" name="圖片 17">
            <a:extLst>
              <a:ext uri="{FF2B5EF4-FFF2-40B4-BE49-F238E27FC236}">
                <a16:creationId xmlns:a16="http://schemas.microsoft.com/office/drawing/2014/main" id="{A4686F1F-FC22-504B-F7DA-147C118376D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71" t="17044" r="25987" b="46087"/>
          <a:stretch/>
        </p:blipFill>
        <p:spPr>
          <a:xfrm>
            <a:off x="986719" y="1800226"/>
            <a:ext cx="4321132" cy="396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6" name="圖片 25">
            <a:extLst>
              <a:ext uri="{FF2B5EF4-FFF2-40B4-BE49-F238E27FC236}">
                <a16:creationId xmlns:a16="http://schemas.microsoft.com/office/drawing/2014/main" id="{259DE9BA-00AB-A4F4-4B93-3E7970DC05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5809" y="3153360"/>
            <a:ext cx="4881181" cy="1260000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76400" y="1456663"/>
            <a:ext cx="1440000" cy="1440000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6000" y="1439816"/>
            <a:ext cx="1440000" cy="1440000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15809" y="5220226"/>
            <a:ext cx="5766788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549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5" y="466725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E716A895-A579-3B5C-0046-75879EA27C78}"/>
              </a:ext>
            </a:extLst>
          </p:cNvPr>
          <p:cNvGrpSpPr/>
          <p:nvPr/>
        </p:nvGrpSpPr>
        <p:grpSpPr>
          <a:xfrm>
            <a:off x="2994331" y="466719"/>
            <a:ext cx="6302069" cy="584775"/>
            <a:chOff x="4459424" y="522032"/>
            <a:chExt cx="6302069" cy="584775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5C9285F8-5C48-4210-A942-D1F4F9E2CBB0}"/>
                </a:ext>
              </a:extLst>
            </p:cNvPr>
            <p:cNvSpPr txBox="1"/>
            <p:nvPr/>
          </p:nvSpPr>
          <p:spPr>
            <a:xfrm>
              <a:off x="4459424" y="522032"/>
              <a:ext cx="32272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問   </a:t>
              </a:r>
              <a:r>
                <a:rPr lang="zh-TW" altLang="en-US" sz="3200" b="1" dirty="0">
                  <a:solidFill>
                    <a:schemeClr val="accent4">
                      <a:lumMod val="75000"/>
                    </a:schemeClr>
                  </a:solidFill>
                  <a:cs typeface="+mn-ea"/>
                  <a:sym typeface="+mn-lt"/>
                </a:rPr>
                <a:t>題</a:t>
              </a:r>
              <a:r>
                <a:rPr kumimoji="0" lang="zh-TW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   </a:t>
              </a:r>
              <a:r>
                <a:rPr lang="zh-TW" altLang="en-US" sz="3200" b="1" dirty="0">
                  <a:solidFill>
                    <a:schemeClr val="accent4">
                      <a:lumMod val="75000"/>
                    </a:schemeClr>
                  </a:solidFill>
                  <a:cs typeface="+mn-ea"/>
                  <a:sym typeface="+mn-lt"/>
                </a:rPr>
                <a:t>與</a:t>
              </a:r>
              <a:r>
                <a:rPr kumimoji="0" lang="zh-TW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   </a:t>
              </a:r>
              <a:r>
                <a:rPr lang="zh-TW" altLang="en-US" sz="3200" b="1" noProof="0" dirty="0">
                  <a:solidFill>
                    <a:schemeClr val="accent4">
                      <a:lumMod val="75000"/>
                    </a:schemeClr>
                  </a:solidFill>
                  <a:cs typeface="+mn-ea"/>
                  <a:sym typeface="+mn-lt"/>
                </a:rPr>
                <a:t>改   善 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TextBox 65">
              <a:extLst>
                <a:ext uri="{FF2B5EF4-FFF2-40B4-BE49-F238E27FC236}">
                  <a16:creationId xmlns:a16="http://schemas.microsoft.com/office/drawing/2014/main" id="{1A88E5D7-B4A3-8F28-4258-A8E7A3FC799C}"/>
                </a:ext>
              </a:extLst>
            </p:cNvPr>
            <p:cNvSpPr txBox="1"/>
            <p:nvPr/>
          </p:nvSpPr>
          <p:spPr>
            <a:xfrm>
              <a:off x="7686665" y="583586"/>
              <a:ext cx="3074828" cy="46166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2"/>
                  </a:solidFill>
                  <a:latin typeface="+mn-lt"/>
                  <a:ea typeface="仿宋_GB2312" pitchFamily="49" charset="-122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 panose="020F0502020204030204"/>
                  <a:ea typeface="微软雅黑"/>
                  <a:cs typeface="+mn-ea"/>
                  <a:sym typeface="+mn-lt"/>
                </a:rPr>
                <a:t>Problem  and  Improvement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2C8625CA-4E03-0E00-8610-C41E9FB95FA7}"/>
              </a:ext>
            </a:extLst>
          </p:cNvPr>
          <p:cNvGrpSpPr>
            <a:grpSpLocks noChangeAspect="1"/>
          </p:cNvGrpSpPr>
          <p:nvPr/>
        </p:nvGrpSpPr>
        <p:grpSpPr>
          <a:xfrm>
            <a:off x="793045" y="1611900"/>
            <a:ext cx="4437068" cy="4320000"/>
            <a:chOff x="680769" y="1943117"/>
            <a:chExt cx="4369802" cy="4254509"/>
          </a:xfrm>
        </p:grpSpPr>
        <p:pic>
          <p:nvPicPr>
            <p:cNvPr id="2" name="圖片 1">
              <a:extLst>
                <a:ext uri="{FF2B5EF4-FFF2-40B4-BE49-F238E27FC236}">
                  <a16:creationId xmlns:a16="http://schemas.microsoft.com/office/drawing/2014/main" id="{2F251349-02BD-A515-CFCD-B928EED9D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080" t="19594" r="24906" b="46783"/>
            <a:stretch/>
          </p:blipFill>
          <p:spPr>
            <a:xfrm>
              <a:off x="680769" y="2334455"/>
              <a:ext cx="4191038" cy="3863171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7C641425-AAC5-7725-4FAC-7D7F7A7F76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10016">
              <a:off x="2248484" y="1943117"/>
              <a:ext cx="2802087" cy="2802088"/>
            </a:xfrm>
            <a:prstGeom prst="rect">
              <a:avLst/>
            </a:prstGeom>
          </p:spPr>
        </p:pic>
      </p:grp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64AD53CF-202A-7CB0-4479-3D91165DDCE6}"/>
              </a:ext>
            </a:extLst>
          </p:cNvPr>
          <p:cNvGrpSpPr/>
          <p:nvPr/>
        </p:nvGrpSpPr>
        <p:grpSpPr>
          <a:xfrm>
            <a:off x="6234747" y="3042964"/>
            <a:ext cx="4075430" cy="1505704"/>
            <a:chOff x="6234747" y="3042964"/>
            <a:chExt cx="4075430" cy="1505704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3E5C53D1-7D33-7B28-0381-71C637885E5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234747" y="3042964"/>
              <a:ext cx="1460884" cy="1460884"/>
            </a:xfrm>
            <a:prstGeom prst="rect">
              <a:avLst/>
            </a:prstGeom>
          </p:spPr>
        </p:pic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849293" y="3087784"/>
              <a:ext cx="1460884" cy="1460884"/>
            </a:xfrm>
            <a:prstGeom prst="rect">
              <a:avLst/>
            </a:prstGeom>
          </p:spPr>
        </p:pic>
        <p:sp>
          <p:nvSpPr>
            <p:cNvPr id="11" name="加號 10"/>
            <p:cNvSpPr/>
            <p:nvPr/>
          </p:nvSpPr>
          <p:spPr>
            <a:xfrm>
              <a:off x="7683316" y="3347734"/>
              <a:ext cx="927661" cy="927661"/>
            </a:xfrm>
            <a:prstGeom prst="mathPlus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677593B3-959C-D9C3-02A4-7641808DBCD9}"/>
              </a:ext>
            </a:extLst>
          </p:cNvPr>
          <p:cNvGrpSpPr/>
          <p:nvPr/>
        </p:nvGrpSpPr>
        <p:grpSpPr>
          <a:xfrm>
            <a:off x="6234747" y="4831016"/>
            <a:ext cx="4075430" cy="1460884"/>
            <a:chOff x="6234747" y="4831016"/>
            <a:chExt cx="4075430" cy="1460884"/>
          </a:xfrm>
        </p:grpSpPr>
        <p:pic>
          <p:nvPicPr>
            <p:cNvPr id="23" name="圖片 22">
              <a:extLst>
                <a:ext uri="{FF2B5EF4-FFF2-40B4-BE49-F238E27FC236}">
                  <a16:creationId xmlns:a16="http://schemas.microsoft.com/office/drawing/2014/main" id="{51FAFBBD-A9E7-7838-B292-3C1C36D1EF7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234747" y="4831016"/>
              <a:ext cx="1460883" cy="1460884"/>
            </a:xfrm>
            <a:prstGeom prst="rect">
              <a:avLst/>
            </a:prstGeom>
          </p:spPr>
        </p:pic>
        <p:pic>
          <p:nvPicPr>
            <p:cNvPr id="12" name="圖片 11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857234" y="5013627"/>
              <a:ext cx="1452943" cy="1095663"/>
            </a:xfrm>
            <a:prstGeom prst="rect">
              <a:avLst/>
            </a:prstGeom>
          </p:spPr>
        </p:pic>
        <p:sp>
          <p:nvSpPr>
            <p:cNvPr id="13" name="向右箭號 12"/>
            <p:cNvSpPr>
              <a:spLocks noChangeAspect="1"/>
            </p:cNvSpPr>
            <p:nvPr/>
          </p:nvSpPr>
          <p:spPr>
            <a:xfrm>
              <a:off x="7683316" y="5287542"/>
              <a:ext cx="1105999" cy="547831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pic>
        <p:nvPicPr>
          <p:cNvPr id="27" name="圖片 2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34747" y="1258153"/>
            <a:ext cx="1460884" cy="1460884"/>
          </a:xfrm>
          <a:prstGeom prst="rect">
            <a:avLst/>
          </a:prstGeom>
        </p:spPr>
      </p:pic>
      <p:sp>
        <p:nvSpPr>
          <p:cNvPr id="15" name="乘號 14"/>
          <p:cNvSpPr>
            <a:spLocks noChangeAspect="1"/>
          </p:cNvSpPr>
          <p:nvPr/>
        </p:nvSpPr>
        <p:spPr>
          <a:xfrm>
            <a:off x="6226134" y="1261929"/>
            <a:ext cx="1460884" cy="1460884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6" name="圖片 2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852642" y="1251900"/>
            <a:ext cx="1460884" cy="1460884"/>
          </a:xfrm>
          <a:prstGeom prst="rect">
            <a:avLst/>
          </a:prstGeom>
        </p:spPr>
      </p:pic>
      <p:sp>
        <p:nvSpPr>
          <p:cNvPr id="17" name="乘號 16"/>
          <p:cNvSpPr>
            <a:spLocks noChangeAspect="1"/>
          </p:cNvSpPr>
          <p:nvPr/>
        </p:nvSpPr>
        <p:spPr>
          <a:xfrm>
            <a:off x="8849293" y="1285259"/>
            <a:ext cx="1460884" cy="1460884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1297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5" y="461962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8" name="矩形 60">
            <a:extLst>
              <a:ext uri="{FF2B5EF4-FFF2-40B4-BE49-F238E27FC236}">
                <a16:creationId xmlns:a16="http://schemas.microsoft.com/office/drawing/2014/main" id="{99DBD942-B53F-48AA-B621-6970430A1989}"/>
              </a:ext>
            </a:extLst>
          </p:cNvPr>
          <p:cNvSpPr/>
          <p:nvPr/>
        </p:nvSpPr>
        <p:spPr>
          <a:xfrm>
            <a:off x="2279649" y="3217862"/>
            <a:ext cx="7632700" cy="1108075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r>
              <a:rPr lang="zh-TW" altLang="en-US" sz="7200" b="1" dirty="0">
                <a:solidFill>
                  <a:schemeClr val="accent4">
                    <a:lumMod val="75000"/>
                  </a:schemeClr>
                </a:solidFill>
                <a:cs typeface="+mn-ea"/>
                <a:sym typeface="+mn-lt"/>
              </a:rPr>
              <a:t>模   型   建   立</a:t>
            </a:r>
            <a:endParaRPr lang="zh-CN" altLang="en-US" sz="7200" b="1" dirty="0">
              <a:solidFill>
                <a:schemeClr val="accent4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2D6AF4E-001D-4F87-A4FB-AF9F71892769}"/>
              </a:ext>
            </a:extLst>
          </p:cNvPr>
          <p:cNvSpPr txBox="1"/>
          <p:nvPr/>
        </p:nvSpPr>
        <p:spPr>
          <a:xfrm>
            <a:off x="5074920" y="1795623"/>
            <a:ext cx="204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</a:t>
            </a:r>
            <a:r>
              <a:rPr lang="en-US" altLang="zh-TW" sz="8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4</a:t>
            </a:r>
            <a:endParaRPr lang="zh-CN" altLang="en-US" sz="8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TextBox 66">
            <a:extLst>
              <a:ext uri="{FF2B5EF4-FFF2-40B4-BE49-F238E27FC236}">
                <a16:creationId xmlns:a16="http://schemas.microsoft.com/office/drawing/2014/main" id="{6E4D8AA4-E8D3-4D16-AA15-D41229C8214F}"/>
              </a:ext>
            </a:extLst>
          </p:cNvPr>
          <p:cNvSpPr txBox="1"/>
          <p:nvPr/>
        </p:nvSpPr>
        <p:spPr>
          <a:xfrm>
            <a:off x="4562193" y="4325937"/>
            <a:ext cx="3067612" cy="707886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Model</a:t>
            </a:r>
            <a:r>
              <a:rPr lang="zh-TW" altLang="en-US" sz="4000" b="1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   </a:t>
            </a:r>
            <a:r>
              <a:rPr lang="en-US" altLang="zh-TW" sz="4000" b="1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Building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AC86121-90A3-EF30-3C73-78C76600ABB9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9074" y="3953823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812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4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5" y="461962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" name="Shape 1906">
            <a:extLst>
              <a:ext uri="{FF2B5EF4-FFF2-40B4-BE49-F238E27FC236}">
                <a16:creationId xmlns:a16="http://schemas.microsoft.com/office/drawing/2014/main" id="{601E1737-B582-B58A-5600-74BB3B1DFE37}"/>
              </a:ext>
            </a:extLst>
          </p:cNvPr>
          <p:cNvSpPr/>
          <p:nvPr/>
        </p:nvSpPr>
        <p:spPr>
          <a:xfrm>
            <a:off x="740397" y="1065076"/>
            <a:ext cx="2545569" cy="592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b">
            <a:spAutoFit/>
          </a:bodyPr>
          <a:lstStyle/>
          <a:p>
            <a:pPr defTabSz="412750" hangingPunct="0">
              <a:lnSpc>
                <a:spcPct val="120000"/>
              </a:lnSpc>
              <a:defRPr sz="3300">
                <a:solidFill>
                  <a:srgbClr val="53585F"/>
                </a:solidFill>
                <a:latin typeface="San Francisco Display Light"/>
                <a:ea typeface="San Francisco Display Light"/>
                <a:cs typeface="San Francisco Display Light"/>
                <a:sym typeface="San Francisco Display Light"/>
              </a:defRPr>
            </a:pPr>
            <a:r>
              <a:rPr lang="zh-TW" altLang="en-US" sz="3200" b="1" kern="0" dirty="0">
                <a:solidFill>
                  <a:schemeClr val="accent4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模  型  建  立</a:t>
            </a:r>
            <a:r>
              <a:rPr sz="3200" kern="0" dirty="0">
                <a:solidFill>
                  <a:schemeClr val="accent4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 </a:t>
            </a:r>
          </a:p>
        </p:txBody>
      </p:sp>
      <p:sp>
        <p:nvSpPr>
          <p:cNvPr id="5" name="TextBox 65">
            <a:extLst>
              <a:ext uri="{FF2B5EF4-FFF2-40B4-BE49-F238E27FC236}">
                <a16:creationId xmlns:a16="http://schemas.microsoft.com/office/drawing/2014/main" id="{5ED4664B-DCBD-2730-6DCC-079BA02EE5FB}"/>
              </a:ext>
            </a:extLst>
          </p:cNvPr>
          <p:cNvSpPr txBox="1"/>
          <p:nvPr/>
        </p:nvSpPr>
        <p:spPr>
          <a:xfrm>
            <a:off x="740397" y="1655117"/>
            <a:ext cx="1847590" cy="461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  <a:defRPr/>
            </a:pPr>
            <a:r>
              <a:rPr lang="en-US" altLang="zh-CN" sz="2400" b="1" dirty="0">
                <a:solidFill>
                  <a:prstClr val="black">
                    <a:lumMod val="65000"/>
                    <a:lumOff val="35000"/>
                  </a:prstClr>
                </a:solidFill>
                <a:latin typeface="Agency FB" panose="020F0502020204030204"/>
                <a:ea typeface="微软雅黑"/>
                <a:cs typeface="+mn-ea"/>
                <a:sym typeface="+mn-lt"/>
              </a:rPr>
              <a:t>Model  Building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gency FB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FC4C127B-5E46-C1A0-DBA0-31C58EBC62D0}"/>
              </a:ext>
            </a:extLst>
          </p:cNvPr>
          <p:cNvSpPr txBox="1">
            <a:spLocks/>
          </p:cNvSpPr>
          <p:nvPr/>
        </p:nvSpPr>
        <p:spPr>
          <a:xfrm>
            <a:off x="1035966" y="2201679"/>
            <a:ext cx="4500000" cy="36000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69900" indent="-457200">
              <a:lnSpc>
                <a:spcPct val="200000"/>
              </a:lnSpc>
              <a:spcBef>
                <a:spcPts val="0"/>
              </a:spcBef>
              <a:buClr>
                <a:srgbClr val="002060"/>
              </a:buClr>
              <a:buSzPts val="3400"/>
            </a:pPr>
            <a:r>
              <a:rPr lang="zh-TW" altLang="en-US" dirty="0">
                <a:latin typeface="Microsoft YaHei"/>
                <a:ea typeface="Microsoft YaHei"/>
                <a:sym typeface="Teko"/>
              </a:rPr>
              <a:t>模型初建</a:t>
            </a:r>
          </a:p>
          <a:p>
            <a:pPr marL="469900" indent="-457200">
              <a:lnSpc>
                <a:spcPct val="200000"/>
              </a:lnSpc>
              <a:spcBef>
                <a:spcPts val="0"/>
              </a:spcBef>
              <a:buClr>
                <a:srgbClr val="1C1C1C"/>
              </a:buClr>
              <a:buSzPts val="3400"/>
            </a:pPr>
            <a:r>
              <a:rPr lang="zh-TW" altLang="en-US" dirty="0">
                <a:latin typeface="Microsoft YaHei"/>
                <a:ea typeface="Microsoft YaHei"/>
                <a:sym typeface="Teko"/>
              </a:rPr>
              <a:t>樣本內測試（調整參數）</a:t>
            </a:r>
          </a:p>
          <a:p>
            <a:pPr marL="469900" indent="-457200">
              <a:lnSpc>
                <a:spcPct val="200000"/>
              </a:lnSpc>
              <a:spcBef>
                <a:spcPts val="0"/>
              </a:spcBef>
              <a:buClr>
                <a:srgbClr val="1C1C1C"/>
              </a:buClr>
              <a:buSzPts val="3400"/>
            </a:pPr>
            <a:r>
              <a:rPr lang="zh-TW" altLang="en-US" dirty="0">
                <a:latin typeface="Microsoft YaHei"/>
                <a:ea typeface="Microsoft YaHei"/>
                <a:sym typeface="Teko"/>
              </a:rPr>
              <a:t>樣本外測試（確定效度）</a:t>
            </a:r>
          </a:p>
          <a:p>
            <a:pPr marL="469900" indent="-457200">
              <a:lnSpc>
                <a:spcPct val="200000"/>
              </a:lnSpc>
              <a:spcBef>
                <a:spcPts val="0"/>
              </a:spcBef>
              <a:buClr>
                <a:srgbClr val="1C1C1C"/>
              </a:buClr>
              <a:buSzPts val="3400"/>
            </a:pPr>
            <a:r>
              <a:rPr lang="zh-TW" altLang="en-US" dirty="0">
                <a:latin typeface="Microsoft YaHei"/>
                <a:ea typeface="Microsoft YaHei"/>
                <a:sym typeface="Teko"/>
              </a:rPr>
              <a:t>模型建立</a:t>
            </a:r>
          </a:p>
          <a:p>
            <a:endParaRPr lang="zh-TW" altLang="en-US" dirty="0"/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14AE44C4-C34C-47EC-FF46-824189E33C02}"/>
              </a:ext>
            </a:extLst>
          </p:cNvPr>
          <p:cNvGrpSpPr>
            <a:grpSpLocks noChangeAspect="1"/>
          </p:cNvGrpSpPr>
          <p:nvPr/>
        </p:nvGrpSpPr>
        <p:grpSpPr>
          <a:xfrm>
            <a:off x="5597748" y="2254500"/>
            <a:ext cx="5849158" cy="3060000"/>
            <a:chOff x="5597748" y="2254501"/>
            <a:chExt cx="5735170" cy="3000367"/>
          </a:xfrm>
        </p:grpSpPr>
        <p:grpSp>
          <p:nvGrpSpPr>
            <p:cNvPr id="2" name="群組 1">
              <a:extLst>
                <a:ext uri="{FF2B5EF4-FFF2-40B4-BE49-F238E27FC236}">
                  <a16:creationId xmlns:a16="http://schemas.microsoft.com/office/drawing/2014/main" id="{C2302C44-A59C-E6D1-6E16-301DF2A7F0A2}"/>
                </a:ext>
              </a:extLst>
            </p:cNvPr>
            <p:cNvGrpSpPr/>
            <p:nvPr/>
          </p:nvGrpSpPr>
          <p:grpSpPr>
            <a:xfrm>
              <a:off x="5597748" y="2254501"/>
              <a:ext cx="2370875" cy="3000367"/>
              <a:chOff x="5597748" y="2254501"/>
              <a:chExt cx="2370875" cy="3000367"/>
            </a:xfrm>
          </p:grpSpPr>
          <p:sp>
            <p:nvSpPr>
              <p:cNvPr id="9" name="Google Shape;318;g2183115ed1b_0_172">
                <a:extLst>
                  <a:ext uri="{FF2B5EF4-FFF2-40B4-BE49-F238E27FC236}">
                    <a16:creationId xmlns:a16="http://schemas.microsoft.com/office/drawing/2014/main" id="{647FDBBC-C777-9BCA-85BA-8650C9DA0DC2}"/>
                  </a:ext>
                </a:extLst>
              </p:cNvPr>
              <p:cNvSpPr txBox="1"/>
              <p:nvPr/>
            </p:nvSpPr>
            <p:spPr>
              <a:xfrm>
                <a:off x="5971048" y="4627035"/>
                <a:ext cx="1624273" cy="62783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 b="1" dirty="0">
                    <a:latin typeface="Teko"/>
                    <a:ea typeface="Teko"/>
                    <a:cs typeface="Teko"/>
                    <a:sym typeface="Teko"/>
                  </a:rPr>
                  <a:t>籌   碼   面</a:t>
                </a:r>
                <a:endParaRPr sz="1900" b="1" dirty="0">
                  <a:latin typeface="Teko"/>
                  <a:ea typeface="Teko"/>
                  <a:cs typeface="Teko"/>
                  <a:sym typeface="Teko"/>
                </a:endParaRPr>
              </a:p>
            </p:txBody>
          </p:sp>
          <p:pic>
            <p:nvPicPr>
              <p:cNvPr id="17" name="圖片 16">
                <a:extLst>
                  <a:ext uri="{FF2B5EF4-FFF2-40B4-BE49-F238E27FC236}">
                    <a16:creationId xmlns:a16="http://schemas.microsoft.com/office/drawing/2014/main" id="{FDB3CAFC-41EC-9A22-757C-672F4A699A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97748" y="2254501"/>
                <a:ext cx="2370875" cy="2370873"/>
              </a:xfrm>
              <a:prstGeom prst="rect">
                <a:avLst/>
              </a:prstGeom>
            </p:spPr>
          </p:pic>
        </p:grpSp>
        <p:grpSp>
          <p:nvGrpSpPr>
            <p:cNvPr id="3" name="群組 2">
              <a:extLst>
                <a:ext uri="{FF2B5EF4-FFF2-40B4-BE49-F238E27FC236}">
                  <a16:creationId xmlns:a16="http://schemas.microsoft.com/office/drawing/2014/main" id="{1FB4ADD2-0543-CA99-13FC-EC5283BA3EB9}"/>
                </a:ext>
              </a:extLst>
            </p:cNvPr>
            <p:cNvGrpSpPr/>
            <p:nvPr/>
          </p:nvGrpSpPr>
          <p:grpSpPr>
            <a:xfrm>
              <a:off x="9204800" y="2254501"/>
              <a:ext cx="2128118" cy="3000367"/>
              <a:chOff x="9204800" y="2254501"/>
              <a:chExt cx="2128118" cy="3000367"/>
            </a:xfrm>
          </p:grpSpPr>
          <p:sp>
            <p:nvSpPr>
              <p:cNvPr id="11" name="Google Shape;319;g2183115ed1b_0_172">
                <a:extLst>
                  <a:ext uri="{FF2B5EF4-FFF2-40B4-BE49-F238E27FC236}">
                    <a16:creationId xmlns:a16="http://schemas.microsoft.com/office/drawing/2014/main" id="{5E69E18F-0D74-9D74-E239-4ECD0D307823}"/>
                  </a:ext>
                </a:extLst>
              </p:cNvPr>
              <p:cNvSpPr txBox="1"/>
              <p:nvPr/>
            </p:nvSpPr>
            <p:spPr>
              <a:xfrm>
                <a:off x="9456723" y="4627033"/>
                <a:ext cx="1624272" cy="6278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 b="1" dirty="0">
                    <a:latin typeface="Teko"/>
                    <a:ea typeface="Teko"/>
                    <a:cs typeface="Teko"/>
                    <a:sym typeface="Teko"/>
                  </a:rPr>
                  <a:t>技   術   面</a:t>
                </a:r>
                <a:endParaRPr sz="1900" b="1" dirty="0">
                  <a:latin typeface="Teko"/>
                  <a:ea typeface="Teko"/>
                  <a:cs typeface="Teko"/>
                  <a:sym typeface="Teko"/>
                </a:endParaRPr>
              </a:p>
            </p:txBody>
          </p:sp>
          <p:pic>
            <p:nvPicPr>
              <p:cNvPr id="19" name="圖片 18">
                <a:extLst>
                  <a:ext uri="{FF2B5EF4-FFF2-40B4-BE49-F238E27FC236}">
                    <a16:creationId xmlns:a16="http://schemas.microsoft.com/office/drawing/2014/main" id="{2ACCE60C-85C0-6CC5-AB5A-C4DD3C2A0F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204800" y="2254501"/>
                <a:ext cx="2128118" cy="2302048"/>
              </a:xfrm>
              <a:prstGeom prst="rect">
                <a:avLst/>
              </a:prstGeom>
            </p:spPr>
          </p:pic>
        </p:grpSp>
        <p:sp>
          <p:nvSpPr>
            <p:cNvPr id="20" name="加號 19">
              <a:extLst>
                <a:ext uri="{FF2B5EF4-FFF2-40B4-BE49-F238E27FC236}">
                  <a16:creationId xmlns:a16="http://schemas.microsoft.com/office/drawing/2014/main" id="{B1E917C8-7D6B-A323-0827-1BD6D3FBAC2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12961" y="3210751"/>
              <a:ext cx="1147500" cy="1147500"/>
            </a:xfrm>
            <a:prstGeom prst="mathPlus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3620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5" y="466725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E716A895-A579-3B5C-0046-75879EA27C78}"/>
              </a:ext>
            </a:extLst>
          </p:cNvPr>
          <p:cNvGrpSpPr/>
          <p:nvPr/>
        </p:nvGrpSpPr>
        <p:grpSpPr>
          <a:xfrm>
            <a:off x="2994331" y="466719"/>
            <a:ext cx="6293103" cy="584775"/>
            <a:chOff x="4459424" y="522032"/>
            <a:chExt cx="6293103" cy="584775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5C9285F8-5C48-4210-A942-D1F4F9E2CBB0}"/>
                </a:ext>
              </a:extLst>
            </p:cNvPr>
            <p:cNvSpPr txBox="1"/>
            <p:nvPr/>
          </p:nvSpPr>
          <p:spPr>
            <a:xfrm>
              <a:off x="4459424" y="522032"/>
              <a:ext cx="32272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問   </a:t>
              </a:r>
              <a:r>
                <a:rPr lang="zh-TW" altLang="en-US" sz="3200" b="1" dirty="0">
                  <a:solidFill>
                    <a:schemeClr val="accent4">
                      <a:lumMod val="75000"/>
                    </a:schemeClr>
                  </a:solidFill>
                  <a:cs typeface="+mn-ea"/>
                  <a:sym typeface="+mn-lt"/>
                </a:rPr>
                <a:t>題</a:t>
              </a:r>
              <a:r>
                <a:rPr kumimoji="0" lang="zh-TW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   </a:t>
              </a:r>
              <a:r>
                <a:rPr lang="zh-TW" altLang="en-US" sz="3200" b="1" dirty="0">
                  <a:solidFill>
                    <a:schemeClr val="accent4">
                      <a:lumMod val="75000"/>
                    </a:schemeClr>
                  </a:solidFill>
                  <a:cs typeface="+mn-ea"/>
                  <a:sym typeface="+mn-lt"/>
                </a:rPr>
                <a:t>與</a:t>
              </a:r>
              <a:r>
                <a:rPr kumimoji="0" lang="zh-TW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   </a:t>
              </a:r>
              <a:r>
                <a:rPr lang="zh-TW" altLang="en-US" sz="3200" b="1" noProof="0" dirty="0">
                  <a:solidFill>
                    <a:schemeClr val="accent4">
                      <a:lumMod val="75000"/>
                    </a:schemeClr>
                  </a:solidFill>
                  <a:cs typeface="+mn-ea"/>
                  <a:sym typeface="+mn-lt"/>
                </a:rPr>
                <a:t>改   善 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TextBox 65">
              <a:extLst>
                <a:ext uri="{FF2B5EF4-FFF2-40B4-BE49-F238E27FC236}">
                  <a16:creationId xmlns:a16="http://schemas.microsoft.com/office/drawing/2014/main" id="{1A88E5D7-B4A3-8F28-4258-A8E7A3FC799C}"/>
                </a:ext>
              </a:extLst>
            </p:cNvPr>
            <p:cNvSpPr txBox="1"/>
            <p:nvPr/>
          </p:nvSpPr>
          <p:spPr>
            <a:xfrm>
              <a:off x="7686664" y="583586"/>
              <a:ext cx="3065863" cy="46166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2"/>
                  </a:solidFill>
                  <a:latin typeface="+mn-lt"/>
                  <a:ea typeface="仿宋_GB2312" pitchFamily="49" charset="-122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 panose="020F0502020204030204"/>
                  <a:ea typeface="微软雅黑"/>
                  <a:cs typeface="+mn-ea"/>
                  <a:sym typeface="+mn-lt"/>
                </a:rPr>
                <a:t>Problem </a:t>
              </a:r>
              <a:r>
                <a:rPr lang="zh-TW" altLang="en-US" sz="2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 panose="020F0502020204030204"/>
                  <a:ea typeface="微软雅黑"/>
                  <a:cs typeface="+mn-ea"/>
                  <a:sym typeface="+mn-lt"/>
                </a:rPr>
                <a:t> </a:t>
              </a:r>
              <a:r>
                <a:rPr lang="en-US" altLang="zh-CN" sz="2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 panose="020F0502020204030204"/>
                  <a:ea typeface="微软雅黑"/>
                  <a:cs typeface="+mn-ea"/>
                  <a:sym typeface="+mn-lt"/>
                </a:rPr>
                <a:t>and </a:t>
              </a:r>
              <a:r>
                <a:rPr lang="zh-TW" altLang="en-US" sz="2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 panose="020F0502020204030204"/>
                  <a:ea typeface="微软雅黑"/>
                  <a:cs typeface="+mn-ea"/>
                  <a:sym typeface="+mn-lt"/>
                </a:rPr>
                <a:t> </a:t>
              </a:r>
              <a:r>
                <a:rPr lang="en-US" altLang="zh-CN" sz="2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 panose="020F0502020204030204"/>
                  <a:ea typeface="微软雅黑"/>
                  <a:cs typeface="+mn-ea"/>
                  <a:sym typeface="+mn-lt"/>
                </a:rPr>
                <a:t>Improvement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9C13CD03-D7A3-1307-3250-9BE2E5CE083F}"/>
              </a:ext>
            </a:extLst>
          </p:cNvPr>
          <p:cNvGrpSpPr>
            <a:grpSpLocks noChangeAspect="1"/>
          </p:cNvGrpSpPr>
          <p:nvPr/>
        </p:nvGrpSpPr>
        <p:grpSpPr>
          <a:xfrm>
            <a:off x="1172712" y="1341900"/>
            <a:ext cx="10097717" cy="4860000"/>
            <a:chOff x="1393327" y="1522263"/>
            <a:chExt cx="9656488" cy="4647638"/>
          </a:xfrm>
        </p:grpSpPr>
        <p:grpSp>
          <p:nvGrpSpPr>
            <p:cNvPr id="12" name="群組 11">
              <a:extLst>
                <a:ext uri="{FF2B5EF4-FFF2-40B4-BE49-F238E27FC236}">
                  <a16:creationId xmlns:a16="http://schemas.microsoft.com/office/drawing/2014/main" id="{16A53039-8B33-3C95-F14B-38EA14D8370C}"/>
                </a:ext>
              </a:extLst>
            </p:cNvPr>
            <p:cNvGrpSpPr/>
            <p:nvPr/>
          </p:nvGrpSpPr>
          <p:grpSpPr>
            <a:xfrm>
              <a:off x="1393327" y="4369901"/>
              <a:ext cx="9656488" cy="1800000"/>
              <a:chOff x="1737737" y="4398537"/>
              <a:chExt cx="9656488" cy="1800000"/>
            </a:xfrm>
          </p:grpSpPr>
          <p:pic>
            <p:nvPicPr>
              <p:cNvPr id="4" name="Google Shape;332;g2183115ed1b_0_260">
                <a:extLst>
                  <a:ext uri="{FF2B5EF4-FFF2-40B4-BE49-F238E27FC236}">
                    <a16:creationId xmlns:a16="http://schemas.microsoft.com/office/drawing/2014/main" id="{B70D82F0-CFF4-E1A8-8231-011FF3C14DD9}"/>
                  </a:ext>
                </a:extLst>
              </p:cNvPr>
              <p:cNvPicPr preferRelativeResize="0">
                <a:picLocks noChangeAspect="1"/>
              </p:cNvPicPr>
              <p:nvPr/>
            </p:nvPicPr>
            <p:blipFill rotWithShape="1">
              <a:blip r:embed="rId4">
                <a:alphaModFix/>
              </a:blip>
              <a:srcRect l="3073" r="54178"/>
              <a:stretch/>
            </p:blipFill>
            <p:spPr>
              <a:xfrm>
                <a:off x="5562703" y="4398537"/>
                <a:ext cx="5831522" cy="180000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304800" sx="104000" sy="104000" algn="ctr" rotWithShape="0">
                  <a:srgbClr val="000000">
                    <a:alpha val="14510"/>
                  </a:srgbClr>
                </a:outerShdw>
              </a:effectLst>
            </p:spPr>
          </p:pic>
          <p:pic>
            <p:nvPicPr>
              <p:cNvPr id="7" name="Google Shape;335;g2183115ed1b_0_260">
                <a:extLst>
                  <a:ext uri="{FF2B5EF4-FFF2-40B4-BE49-F238E27FC236}">
                    <a16:creationId xmlns:a16="http://schemas.microsoft.com/office/drawing/2014/main" id="{60F03D80-0C78-0BB7-1EA1-22DEF1B15291}"/>
                  </a:ext>
                </a:extLst>
              </p:cNvPr>
              <p:cNvPicPr preferRelativeResize="0">
                <a:picLocks noChangeAspect="1"/>
              </p:cNvPicPr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1737737" y="4578537"/>
                <a:ext cx="3132826" cy="144000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304800" algn="ctr" rotWithShape="0">
                  <a:srgbClr val="000000">
                    <a:alpha val="8000"/>
                  </a:srgbClr>
                </a:outerShdw>
                <a:reflection endPos="30000" dist="38100" dir="5400000" fadeDir="5400012" sy="-100000" algn="bl" rotWithShape="0"/>
              </a:effectLst>
            </p:spPr>
          </p:pic>
        </p:grpSp>
        <p:grpSp>
          <p:nvGrpSpPr>
            <p:cNvPr id="11" name="群組 10">
              <a:extLst>
                <a:ext uri="{FF2B5EF4-FFF2-40B4-BE49-F238E27FC236}">
                  <a16:creationId xmlns:a16="http://schemas.microsoft.com/office/drawing/2014/main" id="{123CB455-6C19-156B-826F-6E46C2712CA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855939" y="1522263"/>
              <a:ext cx="6485238" cy="1800000"/>
              <a:chOff x="3951705" y="1583527"/>
              <a:chExt cx="6680721" cy="1854257"/>
            </a:xfrm>
          </p:grpSpPr>
          <p:pic>
            <p:nvPicPr>
              <p:cNvPr id="2" name="Google Shape;331;g2183115ed1b_0_260">
                <a:extLst>
                  <a:ext uri="{FF2B5EF4-FFF2-40B4-BE49-F238E27FC236}">
                    <a16:creationId xmlns:a16="http://schemas.microsoft.com/office/drawing/2014/main" id="{66568A6C-7BC5-E098-771B-8481DB28F47F}"/>
                  </a:ext>
                </a:extLst>
              </p:cNvPr>
              <p:cNvPicPr preferRelativeResize="0">
                <a:picLocks noChangeAspect="1"/>
              </p:cNvPicPr>
              <p:nvPr/>
            </p:nvPicPr>
            <p:blipFill rotWithShape="1">
              <a:blip r:embed="rId6">
                <a:alphaModFix/>
              </a:blip>
              <a:srcRect r="42233" b="73204"/>
              <a:stretch/>
            </p:blipFill>
            <p:spPr>
              <a:xfrm>
                <a:off x="6099438" y="2177784"/>
                <a:ext cx="4532988" cy="126000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304800" sx="104000" sy="104000" algn="ctr" rotWithShape="0">
                  <a:srgbClr val="000000">
                    <a:alpha val="14510"/>
                  </a:srgbClr>
                </a:outerShdw>
              </a:effectLst>
            </p:spPr>
          </p:pic>
          <p:pic>
            <p:nvPicPr>
              <p:cNvPr id="5" name="Google Shape;333;g2183115ed1b_0_260">
                <a:extLst>
                  <a:ext uri="{FF2B5EF4-FFF2-40B4-BE49-F238E27FC236}">
                    <a16:creationId xmlns:a16="http://schemas.microsoft.com/office/drawing/2014/main" id="{5DA3A995-F708-6D09-70B8-75D0C6A7C9CF}"/>
                  </a:ext>
                </a:extLst>
              </p:cNvPr>
              <p:cNvPicPr preferRelativeResize="0">
                <a:picLocks noChangeAspect="1"/>
              </p:cNvPicPr>
              <p:nvPr/>
            </p:nvPicPr>
            <p:blipFill rotWithShape="1">
              <a:blip r:embed="rId7">
                <a:alphaModFix/>
              </a:blip>
              <a:srcRect/>
              <a:stretch/>
            </p:blipFill>
            <p:spPr>
              <a:xfrm>
                <a:off x="4044035" y="2177784"/>
                <a:ext cx="1260000" cy="1260000"/>
              </a:xfrm>
              <a:prstGeom prst="rect">
                <a:avLst/>
              </a:prstGeom>
              <a:noFill/>
              <a:ln>
                <a:noFill/>
              </a:ln>
              <a:effectLst>
                <a:reflection endPos="30000" dist="38100" dir="5400000" fadeDir="5400012" sy="-100000" algn="bl" rotWithShape="0"/>
              </a:effectLst>
            </p:spPr>
          </p:pic>
          <p:sp>
            <p:nvSpPr>
              <p:cNvPr id="9" name="文字方塊 8">
                <a:extLst>
                  <a:ext uri="{FF2B5EF4-FFF2-40B4-BE49-F238E27FC236}">
                    <a16:creationId xmlns:a16="http://schemas.microsoft.com/office/drawing/2014/main" id="{AC334CF4-635F-F77D-4BFA-0E2579804C4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951705" y="1583527"/>
                <a:ext cx="1429461" cy="394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12700" algn="ctr">
                  <a:buClr>
                    <a:srgbClr val="002060"/>
                  </a:buClr>
                  <a:buSzPts val="3400"/>
                </a:pPr>
                <a:r>
                  <a:rPr lang="en-US" altLang="zh-TW" sz="2000" b="1" dirty="0" err="1">
                    <a:solidFill>
                      <a:srgbClr val="7030A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Teko"/>
                  </a:rPr>
                  <a:t>Backtrader</a:t>
                </a:r>
                <a:endParaRPr lang="zh-TW" altLang="en-US" sz="2000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3" name="向右箭號 12">
              <a:extLst>
                <a:ext uri="{FF2B5EF4-FFF2-40B4-BE49-F238E27FC236}">
                  <a16:creationId xmlns:a16="http://schemas.microsoft.com/office/drawing/2014/main" id="{282295FB-1006-F0C9-4101-2ABCD2C699B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736000" y="3489995"/>
              <a:ext cx="720000" cy="720000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59873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5" y="466725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TextBox 65">
            <a:extLst>
              <a:ext uri="{FF2B5EF4-FFF2-40B4-BE49-F238E27FC236}">
                <a16:creationId xmlns:a16="http://schemas.microsoft.com/office/drawing/2014/main" id="{A29398ED-2320-2254-BBB1-28EC476E4391}"/>
              </a:ext>
            </a:extLst>
          </p:cNvPr>
          <p:cNvSpPr txBox="1"/>
          <p:nvPr/>
        </p:nvSpPr>
        <p:spPr>
          <a:xfrm rot="16200000">
            <a:off x="740398" y="1666191"/>
            <a:ext cx="2020732" cy="461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  <a:defRPr/>
            </a:pP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gency FB" panose="020F0502020204030204"/>
              <a:ea typeface="微软雅黑"/>
              <a:cs typeface="+mn-ea"/>
              <a:sym typeface="+mn-lt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90B89B0E-562C-BAE6-0C66-A8746A34EF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5742" y="2529000"/>
            <a:ext cx="1690600" cy="1800000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020A0492-C9C8-0697-0087-D9EB2CD27965}"/>
              </a:ext>
            </a:extLst>
          </p:cNvPr>
          <p:cNvSpPr txBox="1"/>
          <p:nvPr/>
        </p:nvSpPr>
        <p:spPr>
          <a:xfrm>
            <a:off x="5991286" y="2693375"/>
            <a:ext cx="4628255" cy="147732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ea typeface="Microsoft YaHei" panose="020B0503020204020204" pitchFamily="34" charset="-122"/>
              </a:rPr>
              <a:t>我是王文友，畢業自靜宜大學資管系 ，</a:t>
            </a:r>
          </a:p>
          <a:p>
            <a:endParaRPr lang="zh-TW" altLang="en-US" dirty="0">
              <a:latin typeface="Times New Roman" panose="02020603050405020304" pitchFamily="18" charset="0"/>
              <a:ea typeface="Microsoft YaHei" panose="020B0503020204020204" pitchFamily="34" charset="-122"/>
            </a:endParaRPr>
          </a:p>
          <a:p>
            <a:r>
              <a:rPr lang="zh-TW" altLang="en-US" dirty="0">
                <a:latin typeface="Times New Roman" panose="02020603050405020304" pitchFamily="18" charset="0"/>
                <a:ea typeface="Microsoft YaHei" panose="020B0503020204020204" pitchFamily="34" charset="-122"/>
              </a:rPr>
              <a:t>負責設置這次專題的雲端解決方案架構 ，</a:t>
            </a:r>
          </a:p>
          <a:p>
            <a:endParaRPr lang="zh-TW" altLang="en-US" dirty="0">
              <a:latin typeface="Times New Roman" panose="02020603050405020304" pitchFamily="18" charset="0"/>
              <a:ea typeface="Microsoft YaHei" panose="020B0503020204020204" pitchFamily="34" charset="-122"/>
            </a:endParaRPr>
          </a:p>
          <a:p>
            <a:r>
              <a:rPr lang="zh-TW" altLang="en-US" dirty="0">
                <a:latin typeface="Times New Roman" panose="02020603050405020304" pitchFamily="18" charset="0"/>
                <a:ea typeface="Microsoft YaHei" panose="020B0503020204020204" pitchFamily="34" charset="-122"/>
              </a:rPr>
              <a:t>喜歡柴犬，喜歡</a:t>
            </a:r>
            <a:r>
              <a:rPr lang="en-US" altLang="zh-TW" dirty="0">
                <a:latin typeface="Times New Roman" panose="02020603050405020304" pitchFamily="18" charset="0"/>
                <a:ea typeface="Microsoft YaHei" panose="020B0503020204020204" pitchFamily="34" charset="-122"/>
              </a:rPr>
              <a:t>SHIBA INU</a:t>
            </a:r>
            <a:r>
              <a:rPr lang="zh-TW" altLang="en-US" dirty="0">
                <a:latin typeface="Times New Roman" panose="02020603050405020304" pitchFamily="18" charset="0"/>
                <a:ea typeface="Microsoft YaHei" panose="020B0503020204020204" pitchFamily="34" charset="-122"/>
              </a:rPr>
              <a:t>，喜歡 </a:t>
            </a:r>
            <a:r>
              <a:rPr lang="en-US" altLang="zh-TW" dirty="0">
                <a:latin typeface="Times New Roman" panose="02020603050405020304" pitchFamily="18" charset="0"/>
                <a:ea typeface="Microsoft YaHei" panose="020B0503020204020204" pitchFamily="34" charset="-122"/>
              </a:rPr>
              <a:t>DOGE</a:t>
            </a:r>
            <a:r>
              <a:rPr lang="zh-TW" altLang="en-US" dirty="0">
                <a:latin typeface="Times New Roman" panose="02020603050405020304" pitchFamily="18" charset="0"/>
                <a:ea typeface="Microsoft YaHei" panose="020B0503020204020204" pitchFamily="34" charset="-122"/>
              </a:rPr>
              <a:t> 。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509C13D7-B489-6275-AE0D-B3C64A43C8EF}"/>
              </a:ext>
            </a:extLst>
          </p:cNvPr>
          <p:cNvSpPr txBox="1"/>
          <p:nvPr/>
        </p:nvSpPr>
        <p:spPr>
          <a:xfrm>
            <a:off x="5991286" y="725701"/>
            <a:ext cx="526297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ea typeface="Microsoft YaHei" panose="020B0503020204020204" pitchFamily="34" charset="-122"/>
              </a:rPr>
              <a:t>我是薛仲元，畢業於逢甲大學運輸與物流學系 ，</a:t>
            </a:r>
          </a:p>
          <a:p>
            <a:endParaRPr lang="zh-TW" altLang="en-US" dirty="0">
              <a:latin typeface="Times New Roman" panose="02020603050405020304" pitchFamily="18" charset="0"/>
              <a:ea typeface="Microsoft YaHei" panose="020B0503020204020204" pitchFamily="34" charset="-122"/>
            </a:endParaRPr>
          </a:p>
          <a:p>
            <a:r>
              <a:rPr lang="zh-TW" altLang="en-US" dirty="0">
                <a:latin typeface="Times New Roman" panose="02020603050405020304" pitchFamily="18" charset="0"/>
                <a:ea typeface="Microsoft YaHei" panose="020B0503020204020204" pitchFamily="34" charset="-122"/>
              </a:rPr>
              <a:t>負責的工作是製作及彙整所有人的簡報，</a:t>
            </a:r>
          </a:p>
          <a:p>
            <a:endParaRPr lang="en-US" altLang="zh-TW" dirty="0">
              <a:latin typeface="Times New Roman" panose="02020603050405020304" pitchFamily="18" charset="0"/>
              <a:ea typeface="Microsoft YaHei" panose="020B0503020204020204" pitchFamily="34" charset="-122"/>
            </a:endParaRPr>
          </a:p>
          <a:p>
            <a:r>
              <a:rPr lang="zh-TW" altLang="en-US" dirty="0">
                <a:latin typeface="Times New Roman" panose="02020603050405020304" pitchFamily="18" charset="0"/>
                <a:ea typeface="Microsoft YaHei" panose="020B0503020204020204" pitchFamily="34" charset="-122"/>
              </a:rPr>
              <a:t>有空的時候喜歡騎機車到處看看、遊山玩水。</a:t>
            </a:r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B2DAE926-8EC8-7147-C37E-EBA9FD1941A4}"/>
              </a:ext>
            </a:extLst>
          </p:cNvPr>
          <p:cNvSpPr txBox="1"/>
          <p:nvPr/>
        </p:nvSpPr>
        <p:spPr>
          <a:xfrm>
            <a:off x="5991286" y="4661049"/>
            <a:ext cx="57339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ea typeface="Microsoft YaHei" panose="020B0503020204020204" pitchFamily="34" charset="-122"/>
              </a:rPr>
              <a:t>我是</a:t>
            </a:r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Teko"/>
              </a:rPr>
              <a:t>連珮如</a:t>
            </a:r>
            <a:r>
              <a:rPr lang="zh-TW" altLang="en-US" dirty="0">
                <a:latin typeface="Times New Roman" panose="02020603050405020304" pitchFamily="18" charset="0"/>
                <a:ea typeface="Microsoft YaHei" panose="020B0503020204020204" pitchFamily="34" charset="-122"/>
              </a:rPr>
              <a:t>，畢業於</a:t>
            </a:r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Teko"/>
              </a:rPr>
              <a:t>靜宜大學觀光事業管理系 </a:t>
            </a:r>
            <a:r>
              <a:rPr lang="zh-TW" altLang="en-US" dirty="0">
                <a:latin typeface="Times New Roman" panose="02020603050405020304" pitchFamily="18" charset="0"/>
                <a:ea typeface="Microsoft YaHei" panose="020B0503020204020204" pitchFamily="34" charset="-122"/>
              </a:rPr>
              <a:t>，</a:t>
            </a:r>
          </a:p>
          <a:p>
            <a:endParaRPr lang="en-US" altLang="zh-TW" dirty="0">
              <a:latin typeface="Times New Roman" panose="02020603050405020304" pitchFamily="18" charset="0"/>
              <a:ea typeface="Microsoft YaHei" panose="020B0503020204020204" pitchFamily="34" charset="-122"/>
            </a:endParaRPr>
          </a:p>
          <a:p>
            <a:r>
              <a:rPr lang="zh-TW" altLang="en-US" dirty="0">
                <a:latin typeface="Times New Roman" panose="02020603050405020304" pitchFamily="18" charset="0"/>
                <a:ea typeface="Microsoft YaHei" panose="020B0503020204020204" pitchFamily="34" charset="-122"/>
              </a:rPr>
              <a:t>非常喜歡吃甜點，</a:t>
            </a:r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Teko"/>
              </a:rPr>
              <a:t>剛剛結束了一個甜點品牌。</a:t>
            </a:r>
            <a:endParaRPr lang="en-US" altLang="zh-TW" sz="1800" b="0" i="0" u="none" strike="noStrike" dirty="0">
              <a:solidFill>
                <a:srgbClr val="000000"/>
              </a:solidFill>
              <a:effectLst/>
              <a:latin typeface="Teko"/>
            </a:endParaRPr>
          </a:p>
          <a:p>
            <a:endParaRPr lang="en-US" altLang="zh-TW" dirty="0">
              <a:latin typeface="Times New Roman" panose="02020603050405020304" pitchFamily="18" charset="0"/>
              <a:ea typeface="Microsoft YaHei" panose="020B0503020204020204" pitchFamily="34" charset="-122"/>
            </a:endParaRPr>
          </a:p>
          <a:p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Teko"/>
              </a:rPr>
              <a:t>因為對資料科學有興趣，這次主要負責模型建立與測試。</a:t>
            </a:r>
            <a:endParaRPr lang="zh-TW" altLang="en-US" dirty="0">
              <a:effectLst/>
            </a:endParaRPr>
          </a:p>
        </p:txBody>
      </p:sp>
      <p:pic>
        <p:nvPicPr>
          <p:cNvPr id="47" name="圖片 46">
            <a:extLst>
              <a:ext uri="{FF2B5EF4-FFF2-40B4-BE49-F238E27FC236}">
                <a16:creationId xmlns:a16="http://schemas.microsoft.com/office/drawing/2014/main" id="{663A5FAF-0B3B-33C2-21DE-D35B30333F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5742" y="4493635"/>
            <a:ext cx="1794011" cy="1800000"/>
          </a:xfrm>
          <a:prstGeom prst="ellipse">
            <a:avLst/>
          </a:prstGeom>
        </p:spPr>
      </p:pic>
      <p:sp>
        <p:nvSpPr>
          <p:cNvPr id="50" name="文字方塊 49">
            <a:extLst>
              <a:ext uri="{FF2B5EF4-FFF2-40B4-BE49-F238E27FC236}">
                <a16:creationId xmlns:a16="http://schemas.microsoft.com/office/drawing/2014/main" id="{9DB1820F-2B9D-3513-9837-957ABBB7B74E}"/>
              </a:ext>
            </a:extLst>
          </p:cNvPr>
          <p:cNvSpPr txBox="1"/>
          <p:nvPr/>
        </p:nvSpPr>
        <p:spPr>
          <a:xfrm>
            <a:off x="1165988" y="1436140"/>
            <a:ext cx="1169551" cy="251447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3200" b="1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Self  Introduction</a:t>
            </a:r>
            <a:endParaRPr lang="en-US" altLang="zh-TW" sz="3200" b="1" dirty="0">
              <a:solidFill>
                <a:srgbClr val="BF9000"/>
              </a:solidFill>
            </a:endParaRPr>
          </a:p>
          <a:p>
            <a:r>
              <a:rPr lang="zh-TW" altLang="en-US" sz="3200" b="1" dirty="0">
                <a:solidFill>
                  <a:srgbClr val="BF9000"/>
                </a:solidFill>
              </a:rPr>
              <a:t>自   我   介   紹</a:t>
            </a:r>
            <a:endParaRPr lang="en-US" altLang="zh-TW" sz="3200" b="1" dirty="0">
              <a:solidFill>
                <a:srgbClr val="BF9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D7A23DF-2732-9558-056F-B9F42429C7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3175" y="564365"/>
            <a:ext cx="1415733" cy="1800000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471654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5" y="466725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5" name="Shape 1906">
            <a:extLst>
              <a:ext uri="{FF2B5EF4-FFF2-40B4-BE49-F238E27FC236}">
                <a16:creationId xmlns:a16="http://schemas.microsoft.com/office/drawing/2014/main" id="{B474CCF2-9732-4432-8406-3F0135CFA1E7}"/>
              </a:ext>
            </a:extLst>
          </p:cNvPr>
          <p:cNvSpPr/>
          <p:nvPr/>
        </p:nvSpPr>
        <p:spPr>
          <a:xfrm>
            <a:off x="740397" y="1065076"/>
            <a:ext cx="1891543" cy="592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b">
            <a:spAutoFit/>
          </a:bodyPr>
          <a:lstStyle/>
          <a:p>
            <a:pPr defTabSz="412750" hangingPunct="0">
              <a:lnSpc>
                <a:spcPct val="120000"/>
              </a:lnSpc>
              <a:defRPr sz="3300">
                <a:solidFill>
                  <a:srgbClr val="53585F"/>
                </a:solidFill>
                <a:latin typeface="San Francisco Display Light"/>
                <a:ea typeface="San Francisco Display Light"/>
                <a:cs typeface="San Francisco Display Light"/>
                <a:sym typeface="San Francisco Display Light"/>
              </a:defRPr>
            </a:pPr>
            <a:r>
              <a:rPr lang="zh-TW" altLang="en-US" sz="3200" b="1" kern="0" dirty="0">
                <a:solidFill>
                  <a:schemeClr val="accent4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視  覺  化</a:t>
            </a:r>
            <a:r>
              <a:rPr sz="3200" kern="0" dirty="0">
                <a:solidFill>
                  <a:schemeClr val="accent4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 </a:t>
            </a:r>
          </a:p>
        </p:txBody>
      </p:sp>
      <p:sp>
        <p:nvSpPr>
          <p:cNvPr id="2" name="TextBox 65">
            <a:extLst>
              <a:ext uri="{FF2B5EF4-FFF2-40B4-BE49-F238E27FC236}">
                <a16:creationId xmlns:a16="http://schemas.microsoft.com/office/drawing/2014/main" id="{EEC41B49-90C5-E3FA-A5E6-EC6BF71CD1CC}"/>
              </a:ext>
            </a:extLst>
          </p:cNvPr>
          <p:cNvSpPr txBox="1"/>
          <p:nvPr/>
        </p:nvSpPr>
        <p:spPr>
          <a:xfrm>
            <a:off x="740397" y="1662286"/>
            <a:ext cx="1847590" cy="461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  <a:defRPr/>
            </a:pPr>
            <a:r>
              <a:rPr lang="en-US" altLang="zh-CN" sz="2400" b="1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Visualization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gency FB" panose="020F0502020204030204"/>
              <a:ea typeface="微软雅黑"/>
              <a:cs typeface="+mn-ea"/>
              <a:sym typeface="+mn-lt"/>
            </a:endParaRP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873EF558-A92B-A893-94C3-B27F7799289B}"/>
              </a:ext>
            </a:extLst>
          </p:cNvPr>
          <p:cNvGrpSpPr>
            <a:grpSpLocks noChangeAspect="1"/>
          </p:cNvGrpSpPr>
          <p:nvPr/>
        </p:nvGrpSpPr>
        <p:grpSpPr>
          <a:xfrm>
            <a:off x="3098665" y="626176"/>
            <a:ext cx="7079560" cy="6120000"/>
            <a:chOff x="3254188" y="701559"/>
            <a:chExt cx="7110252" cy="6146532"/>
          </a:xfrm>
        </p:grpSpPr>
        <p:pic>
          <p:nvPicPr>
            <p:cNvPr id="6" name="Google Shape;350;g2183115ed1b_0_346">
              <a:extLst>
                <a:ext uri="{FF2B5EF4-FFF2-40B4-BE49-F238E27FC236}">
                  <a16:creationId xmlns:a16="http://schemas.microsoft.com/office/drawing/2014/main" id="{3659E502-4EE5-EB84-5DCD-F9109E0E5EF6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254188" y="701559"/>
              <a:ext cx="7110252" cy="2844783"/>
            </a:xfrm>
            <a:prstGeom prst="rect">
              <a:avLst/>
            </a:prstGeom>
            <a:noFill/>
            <a:ln>
              <a:noFill/>
            </a:ln>
            <a:effectLst>
              <a:outerShdw blurRad="304800" sx="104000" sy="104000" algn="ctr" rotWithShape="0">
                <a:srgbClr val="000000">
                  <a:alpha val="14510"/>
                </a:srgbClr>
              </a:outerShdw>
            </a:effectLst>
          </p:spPr>
        </p:pic>
        <p:grpSp>
          <p:nvGrpSpPr>
            <p:cNvPr id="7" name="群組 6">
              <a:extLst>
                <a:ext uri="{FF2B5EF4-FFF2-40B4-BE49-F238E27FC236}">
                  <a16:creationId xmlns:a16="http://schemas.microsoft.com/office/drawing/2014/main" id="{ECA4B2AA-7C03-A3AC-AD35-5E0AB79C6AD3}"/>
                </a:ext>
              </a:extLst>
            </p:cNvPr>
            <p:cNvGrpSpPr/>
            <p:nvPr/>
          </p:nvGrpSpPr>
          <p:grpSpPr>
            <a:xfrm>
              <a:off x="4653578" y="3546342"/>
              <a:ext cx="4311476" cy="3301749"/>
              <a:chOff x="7341709" y="2436676"/>
              <a:chExt cx="4364850" cy="3342624"/>
            </a:xfrm>
          </p:grpSpPr>
          <p:pic>
            <p:nvPicPr>
              <p:cNvPr id="15" name="Google Shape;348;g2183115ed1b_0_346">
                <a:extLst>
                  <a:ext uri="{FF2B5EF4-FFF2-40B4-BE49-F238E27FC236}">
                    <a16:creationId xmlns:a16="http://schemas.microsoft.com/office/drawing/2014/main" id="{76A1C9C5-AF3F-457D-E686-563CB716015E}"/>
                  </a:ext>
                </a:extLst>
              </p:cNvPr>
              <p:cNvPicPr preferRelativeResize="0">
                <a:picLocks noChangeAspect="1"/>
              </p:cNvPicPr>
              <p:nvPr/>
            </p:nvPicPr>
            <p:blipFill rotWithShape="1">
              <a:blip r:embed="rId5">
                <a:alphaModFix/>
              </a:blip>
              <a:srcRect l="42059" r="9700"/>
              <a:stretch/>
            </p:blipFill>
            <p:spPr>
              <a:xfrm>
                <a:off x="7341709" y="2436676"/>
                <a:ext cx="4364850" cy="288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5" name="文字方塊 4">
                <a:extLst>
                  <a:ext uri="{FF2B5EF4-FFF2-40B4-BE49-F238E27FC236}">
                    <a16:creationId xmlns:a16="http://schemas.microsoft.com/office/drawing/2014/main" id="{372BA16E-33DB-F39B-F5B0-BF41CDC60CA7}"/>
                  </a:ext>
                </a:extLst>
              </p:cNvPr>
              <p:cNvSpPr txBox="1"/>
              <p:nvPr/>
            </p:nvSpPr>
            <p:spPr>
              <a:xfrm>
                <a:off x="7445914" y="5311920"/>
                <a:ext cx="4156437" cy="4673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TW" altLang="en-US" sz="2400" b="1" dirty="0">
                    <a:solidFill>
                      <a:srgbClr val="FF0000"/>
                    </a:solidFill>
                    <a:latin typeface="+mj-ea"/>
                    <a:ea typeface="+mj-ea"/>
                    <a:cs typeface="Teko"/>
                    <a:sym typeface="Teko"/>
                  </a:rPr>
                  <a:t>▲</a:t>
                </a:r>
                <a:r>
                  <a:rPr lang="zh-TW" altLang="en-US" sz="2000" b="1" dirty="0">
                    <a:latin typeface="+mj-ea"/>
                    <a:ea typeface="+mj-ea"/>
                    <a:cs typeface="Teko"/>
                    <a:sym typeface="Teko"/>
                  </a:rPr>
                  <a:t> 條  件  組  合  與  結  果  關  係</a:t>
                </a:r>
              </a:p>
            </p:txBody>
          </p:sp>
        </p:grpSp>
      </p:grpSp>
      <p:grpSp>
        <p:nvGrpSpPr>
          <p:cNvPr id="11" name="Google Shape;351;g2183115ed1b_0_346">
            <a:extLst>
              <a:ext uri="{FF2B5EF4-FFF2-40B4-BE49-F238E27FC236}">
                <a16:creationId xmlns:a16="http://schemas.microsoft.com/office/drawing/2014/main" id="{9369DB6D-5D53-3B35-7D53-F5E89B3C52B3}"/>
              </a:ext>
            </a:extLst>
          </p:cNvPr>
          <p:cNvGrpSpPr>
            <a:grpSpLocks noChangeAspect="1"/>
          </p:cNvGrpSpPr>
          <p:nvPr/>
        </p:nvGrpSpPr>
        <p:grpSpPr>
          <a:xfrm>
            <a:off x="604599" y="2122772"/>
            <a:ext cx="10950087" cy="3600000"/>
            <a:chOff x="2511900" y="3432075"/>
            <a:chExt cx="9502849" cy="3124200"/>
          </a:xfrm>
        </p:grpSpPr>
        <p:pic>
          <p:nvPicPr>
            <p:cNvPr id="12" name="Google Shape;352;g2183115ed1b_0_346">
              <a:extLst>
                <a:ext uri="{FF2B5EF4-FFF2-40B4-BE49-F238E27FC236}">
                  <a16:creationId xmlns:a16="http://schemas.microsoft.com/office/drawing/2014/main" id="{C3AE4523-B28E-5F65-606E-695597DAB1BC}"/>
                </a:ext>
              </a:extLst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511900" y="3432075"/>
              <a:ext cx="9502849" cy="31242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3" name="Google Shape;353;g2183115ed1b_0_346">
              <a:extLst>
                <a:ext uri="{FF2B5EF4-FFF2-40B4-BE49-F238E27FC236}">
                  <a16:creationId xmlns:a16="http://schemas.microsoft.com/office/drawing/2014/main" id="{0F2D1B38-2CDD-A7C0-BE6B-2D26826DE427}"/>
                </a:ext>
              </a:extLst>
            </p:cNvPr>
            <p:cNvGrpSpPr/>
            <p:nvPr/>
          </p:nvGrpSpPr>
          <p:grpSpPr>
            <a:xfrm>
              <a:off x="2511900" y="3492313"/>
              <a:ext cx="4712875" cy="1622463"/>
              <a:chOff x="1140300" y="3263713"/>
              <a:chExt cx="4712875" cy="1622463"/>
            </a:xfrm>
          </p:grpSpPr>
          <p:pic>
            <p:nvPicPr>
              <p:cNvPr id="24" name="Google Shape;354;g2183115ed1b_0_346">
                <a:extLst>
                  <a:ext uri="{FF2B5EF4-FFF2-40B4-BE49-F238E27FC236}">
                    <a16:creationId xmlns:a16="http://schemas.microsoft.com/office/drawing/2014/main" id="{A51538E7-4D99-4BA1-BF40-FD3FEA9225FB}"/>
                  </a:ext>
                </a:extLst>
              </p:cNvPr>
              <p:cNvPicPr preferRelativeResize="0"/>
              <p:nvPr/>
            </p:nvPicPr>
            <p:blipFill rotWithShape="1">
              <a:blip r:embed="rId7">
                <a:alphaModFix/>
              </a:blip>
              <a:srcRect l="406" t="3272" r="61227" b="63197"/>
              <a:stretch/>
            </p:blipFill>
            <p:spPr>
              <a:xfrm>
                <a:off x="1175950" y="3263713"/>
                <a:ext cx="4677225" cy="93535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5" name="Google Shape;355;g2183115ed1b_0_346">
                <a:extLst>
                  <a:ext uri="{FF2B5EF4-FFF2-40B4-BE49-F238E27FC236}">
                    <a16:creationId xmlns:a16="http://schemas.microsoft.com/office/drawing/2014/main" id="{000CCAFB-2D6B-C040-2195-4DE455440BFB}"/>
                  </a:ext>
                </a:extLst>
              </p:cNvPr>
              <p:cNvSpPr txBox="1"/>
              <p:nvPr/>
            </p:nvSpPr>
            <p:spPr>
              <a:xfrm>
                <a:off x="1140300" y="4270575"/>
                <a:ext cx="893700" cy="615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-US" b="1">
                    <a:solidFill>
                      <a:srgbClr val="1155CC"/>
                    </a:solidFill>
                    <a:latin typeface="Teko"/>
                    <a:ea typeface="Teko"/>
                    <a:cs typeface="Teko"/>
                    <a:sym typeface="Teko"/>
                  </a:rPr>
                  <a:t>-策略</a:t>
                </a:r>
                <a:endParaRPr b="1">
                  <a:solidFill>
                    <a:srgbClr val="1155CC"/>
                  </a:solidFill>
                  <a:latin typeface="Teko"/>
                  <a:ea typeface="Teko"/>
                  <a:cs typeface="Teko"/>
                  <a:sym typeface="Teko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b="1">
                    <a:solidFill>
                      <a:srgbClr val="595959"/>
                    </a:solidFill>
                    <a:latin typeface="Teko"/>
                    <a:ea typeface="Teko"/>
                    <a:cs typeface="Teko"/>
                    <a:sym typeface="Teko"/>
                  </a:rPr>
                  <a:t>-大盤</a:t>
                </a:r>
                <a:endParaRPr b="1">
                  <a:solidFill>
                    <a:srgbClr val="595959"/>
                  </a:solidFill>
                  <a:latin typeface="Teko"/>
                  <a:ea typeface="Teko"/>
                  <a:cs typeface="Teko"/>
                  <a:sym typeface="Teko"/>
                </a:endParaRPr>
              </a:p>
            </p:txBody>
          </p:sp>
        </p:grpSp>
      </p:grpSp>
      <p:pic>
        <p:nvPicPr>
          <p:cNvPr id="8" name="圖片 7"/>
          <p:cNvPicPr>
            <a:picLocks noChangeAspect="1"/>
          </p:cNvPicPr>
          <p:nvPr/>
        </p:nvPicPr>
        <p:blipFill>
          <a:blip r:embed="rId8">
            <a:grayscl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2649" y="5673496"/>
            <a:ext cx="7743825" cy="81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203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5" y="461962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8" name="矩形 60">
            <a:extLst>
              <a:ext uri="{FF2B5EF4-FFF2-40B4-BE49-F238E27FC236}">
                <a16:creationId xmlns:a16="http://schemas.microsoft.com/office/drawing/2014/main" id="{99DBD942-B53F-48AA-B621-6970430A1989}"/>
              </a:ext>
            </a:extLst>
          </p:cNvPr>
          <p:cNvSpPr/>
          <p:nvPr/>
        </p:nvSpPr>
        <p:spPr>
          <a:xfrm>
            <a:off x="1144584" y="3133687"/>
            <a:ext cx="9902827" cy="1107996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r>
              <a:rPr lang="zh-TW" altLang="en-US" sz="7200" b="1" dirty="0">
                <a:solidFill>
                  <a:schemeClr val="accent4">
                    <a:lumMod val="75000"/>
                  </a:schemeClr>
                </a:solidFill>
                <a:cs typeface="+mn-ea"/>
                <a:sym typeface="+mn-lt"/>
              </a:rPr>
              <a:t>限   制   與   未   來   發   展</a:t>
            </a:r>
            <a:endParaRPr lang="zh-CN" altLang="en-US" sz="7200" b="1" dirty="0">
              <a:solidFill>
                <a:schemeClr val="accent4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2D6AF4E-001D-4F87-A4FB-AF9F71892769}"/>
              </a:ext>
            </a:extLst>
          </p:cNvPr>
          <p:cNvSpPr txBox="1"/>
          <p:nvPr/>
        </p:nvSpPr>
        <p:spPr>
          <a:xfrm>
            <a:off x="5074920" y="1795623"/>
            <a:ext cx="204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</a:t>
            </a:r>
            <a:r>
              <a:rPr lang="en-US" altLang="zh-TW" sz="8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</a:t>
            </a:r>
            <a:endParaRPr lang="zh-CN" altLang="en-US" sz="8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TextBox 66">
            <a:extLst>
              <a:ext uri="{FF2B5EF4-FFF2-40B4-BE49-F238E27FC236}">
                <a16:creationId xmlns:a16="http://schemas.microsoft.com/office/drawing/2014/main" id="{6E4D8AA4-E8D3-4D16-AA15-D41229C8214F}"/>
              </a:ext>
            </a:extLst>
          </p:cNvPr>
          <p:cNvSpPr txBox="1"/>
          <p:nvPr/>
        </p:nvSpPr>
        <p:spPr>
          <a:xfrm>
            <a:off x="3843467" y="4241683"/>
            <a:ext cx="4505060" cy="707886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Limit  &amp;  Future  Advance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04E76775-3A4A-2F6B-2727-FE9C014453B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78" y="686918"/>
            <a:ext cx="1800000" cy="1800000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536753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5" y="466725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5" name="Shape 1906">
            <a:extLst>
              <a:ext uri="{FF2B5EF4-FFF2-40B4-BE49-F238E27FC236}">
                <a16:creationId xmlns:a16="http://schemas.microsoft.com/office/drawing/2014/main" id="{B474CCF2-9732-4432-8406-3F0135CFA1E7}"/>
              </a:ext>
            </a:extLst>
          </p:cNvPr>
          <p:cNvSpPr/>
          <p:nvPr/>
        </p:nvSpPr>
        <p:spPr>
          <a:xfrm>
            <a:off x="660722" y="1065522"/>
            <a:ext cx="2180084" cy="592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b">
            <a:spAutoFit/>
          </a:bodyPr>
          <a:lstStyle/>
          <a:p>
            <a:pPr defTabSz="412750" hangingPunct="0">
              <a:lnSpc>
                <a:spcPct val="120000"/>
              </a:lnSpc>
              <a:defRPr sz="3300">
                <a:solidFill>
                  <a:srgbClr val="53585F"/>
                </a:solidFill>
                <a:latin typeface="San Francisco Display Light"/>
                <a:ea typeface="San Francisco Display Light"/>
                <a:cs typeface="San Francisco Display Light"/>
                <a:sym typeface="San Francisco Display Light"/>
              </a:defRPr>
            </a:pPr>
            <a:r>
              <a:rPr lang="zh-TW" altLang="en-US" sz="3200" b="1" kern="0" dirty="0">
                <a:solidFill>
                  <a:schemeClr val="accent4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未 來 規 畫</a:t>
            </a:r>
            <a:r>
              <a:rPr sz="3200" kern="0" dirty="0">
                <a:solidFill>
                  <a:schemeClr val="accent4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 </a:t>
            </a:r>
          </a:p>
        </p:txBody>
      </p:sp>
      <p:sp>
        <p:nvSpPr>
          <p:cNvPr id="26" name="TextBox 65">
            <a:extLst>
              <a:ext uri="{FF2B5EF4-FFF2-40B4-BE49-F238E27FC236}">
                <a16:creationId xmlns:a16="http://schemas.microsoft.com/office/drawing/2014/main" id="{CB1A8AE4-73BF-4E9B-372B-7BF9A0758387}"/>
              </a:ext>
            </a:extLst>
          </p:cNvPr>
          <p:cNvSpPr txBox="1"/>
          <p:nvPr/>
        </p:nvSpPr>
        <p:spPr>
          <a:xfrm>
            <a:off x="660722" y="1653001"/>
            <a:ext cx="1923851" cy="461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 panose="020F0502020204030204"/>
                <a:ea typeface="微软雅黑"/>
                <a:cs typeface="+mn-ea"/>
                <a:sym typeface="+mn-lt"/>
              </a:rPr>
              <a:t>Future  Plan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gency FB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DBCF9351-A973-066E-6E1F-3DD4ED16B4A8}"/>
              </a:ext>
            </a:extLst>
          </p:cNvPr>
          <p:cNvSpPr txBox="1">
            <a:spLocks/>
          </p:cNvSpPr>
          <p:nvPr/>
        </p:nvSpPr>
        <p:spPr>
          <a:xfrm>
            <a:off x="2725275" y="1055279"/>
            <a:ext cx="8820000" cy="504000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69900" indent="-457200">
              <a:lnSpc>
                <a:spcPct val="200000"/>
              </a:lnSpc>
              <a:spcBef>
                <a:spcPts val="0"/>
              </a:spcBef>
              <a:buClr>
                <a:srgbClr val="002060"/>
              </a:buClr>
              <a:buSzPts val="3400"/>
            </a:pPr>
            <a:r>
              <a:rPr lang="zh-TW" altLang="en-US" sz="3500" b="1" u="sng" dirty="0">
                <a:solidFill>
                  <a:srgbClr val="7030A0"/>
                </a:solidFill>
                <a:latin typeface="Times New Roman" panose="02020603050405020304" pitchFamily="18" charset="0"/>
                <a:ea typeface="Microsoft YaHei"/>
                <a:sym typeface="+mn-lt"/>
              </a:rPr>
              <a:t>整合 </a:t>
            </a:r>
            <a:r>
              <a:rPr lang="en-US" altLang="zh-TW" sz="3500" b="1" u="sng" dirty="0">
                <a:solidFill>
                  <a:srgbClr val="7030A0"/>
                </a:solidFill>
                <a:latin typeface="Times New Roman" panose="02020603050405020304" pitchFamily="18" charset="0"/>
                <a:ea typeface="Microsoft YaHei"/>
                <a:sym typeface="+mn-lt"/>
              </a:rPr>
              <a:t>Amazon Lex</a:t>
            </a:r>
            <a:r>
              <a:rPr lang="zh-TW" altLang="en-US" sz="3500" b="1" u="sng" dirty="0">
                <a:solidFill>
                  <a:srgbClr val="7030A0"/>
                </a:solidFill>
                <a:latin typeface="Times New Roman" panose="02020603050405020304" pitchFamily="18" charset="0"/>
                <a:ea typeface="Microsoft YaHei"/>
                <a:sym typeface="+mn-lt"/>
              </a:rPr>
              <a:t> </a:t>
            </a:r>
            <a:r>
              <a:rPr lang="zh-TW" altLang="en-US" dirty="0">
                <a:latin typeface="Times New Roman" panose="02020603050405020304" pitchFamily="18" charset="0"/>
                <a:ea typeface="Microsoft YaHei"/>
                <a:sym typeface="+mn-lt"/>
              </a:rPr>
              <a:t>，撰寫繁體中文用之</a:t>
            </a:r>
            <a:r>
              <a:rPr lang="en-US" altLang="zh-TW" dirty="0">
                <a:latin typeface="Times New Roman" panose="02020603050405020304" pitchFamily="18" charset="0"/>
                <a:ea typeface="Microsoft YaHei"/>
                <a:sym typeface="+mn-lt"/>
              </a:rPr>
              <a:t>Lambda</a:t>
            </a:r>
          </a:p>
          <a:p>
            <a:pPr marL="469900" indent="-457200">
              <a:lnSpc>
                <a:spcPct val="200000"/>
              </a:lnSpc>
              <a:spcBef>
                <a:spcPts val="0"/>
              </a:spcBef>
              <a:buClr>
                <a:srgbClr val="002060"/>
              </a:buClr>
              <a:buSzPts val="3400"/>
            </a:pPr>
            <a:r>
              <a:rPr lang="zh-TW" altLang="en-US" dirty="0">
                <a:solidFill>
                  <a:srgbClr val="002060"/>
                </a:solidFill>
                <a:latin typeface="Times New Roman" panose="02020603050405020304" pitchFamily="18" charset="0"/>
                <a:ea typeface="Microsoft YaHei"/>
                <a:sym typeface="+mn-lt"/>
              </a:rPr>
              <a:t>定期</a:t>
            </a:r>
            <a:r>
              <a:rPr lang="zh-TW" altLang="en-US" sz="3500" b="1" u="sng" dirty="0">
                <a:solidFill>
                  <a:srgbClr val="7030A0"/>
                </a:solidFill>
                <a:latin typeface="Times New Roman" panose="02020603050405020304" pitchFamily="18" charset="0"/>
                <a:ea typeface="Microsoft YaHei"/>
                <a:sym typeface="+mn-lt"/>
              </a:rPr>
              <a:t>使用 </a:t>
            </a:r>
            <a:r>
              <a:rPr lang="en-US" altLang="zh-TW" sz="3500" b="1" u="sng" dirty="0" err="1">
                <a:solidFill>
                  <a:srgbClr val="7030A0"/>
                </a:solidFill>
                <a:latin typeface="Times New Roman" panose="02020603050405020304" pitchFamily="18" charset="0"/>
                <a:ea typeface="Microsoft YaHei"/>
                <a:sym typeface="+mn-lt"/>
              </a:rPr>
              <a:t>Cloudformation</a:t>
            </a:r>
            <a:r>
              <a:rPr lang="zh-TW" altLang="en-US" sz="3500" b="1" dirty="0">
                <a:solidFill>
                  <a:srgbClr val="7030A0"/>
                </a:solidFill>
                <a:latin typeface="Times New Roman" panose="02020603050405020304" pitchFamily="18" charset="0"/>
                <a:ea typeface="Microsoft YaHei"/>
                <a:sym typeface="+mn-lt"/>
              </a:rPr>
              <a:t> </a:t>
            </a:r>
            <a:r>
              <a:rPr lang="zh-TW" altLang="en-US" dirty="0">
                <a:latin typeface="Times New Roman" panose="02020603050405020304" pitchFamily="18" charset="0"/>
                <a:ea typeface="Microsoft YaHei"/>
                <a:sym typeface="+mn-lt"/>
              </a:rPr>
              <a:t>，來備份專題之架構</a:t>
            </a:r>
            <a:endParaRPr lang="en-US" altLang="zh-TW" dirty="0">
              <a:latin typeface="Times New Roman" panose="02020603050405020304" pitchFamily="18" charset="0"/>
              <a:ea typeface="Microsoft YaHei"/>
              <a:sym typeface="+mn-lt"/>
            </a:endParaRPr>
          </a:p>
          <a:p>
            <a:pPr marL="469900" indent="-457200">
              <a:lnSpc>
                <a:spcPct val="200000"/>
              </a:lnSpc>
              <a:spcBef>
                <a:spcPts val="0"/>
              </a:spcBef>
              <a:buClr>
                <a:srgbClr val="002060"/>
              </a:buClr>
              <a:buSzPts val="3400"/>
            </a:pPr>
            <a:r>
              <a:rPr lang="zh-TW" altLang="en-US" sz="3500" b="1" u="sng" dirty="0">
                <a:solidFill>
                  <a:srgbClr val="7030A0"/>
                </a:solidFill>
                <a:latin typeface="Times New Roman" panose="02020603050405020304" pitchFamily="18" charset="0"/>
                <a:ea typeface="Microsoft YaHei"/>
                <a:sym typeface="+mn-lt"/>
              </a:rPr>
              <a:t>整合 </a:t>
            </a:r>
            <a:r>
              <a:rPr lang="en-US" altLang="zh-TW" sz="3500" b="1" u="sng" dirty="0" err="1">
                <a:solidFill>
                  <a:srgbClr val="7030A0"/>
                </a:solidFill>
                <a:latin typeface="Times New Roman" panose="02020603050405020304" pitchFamily="18" charset="0"/>
                <a:ea typeface="Microsoft YaHei"/>
                <a:sym typeface="+mn-lt"/>
              </a:rPr>
              <a:t>SageMaker</a:t>
            </a:r>
            <a:r>
              <a:rPr lang="en-US" altLang="zh-TW" sz="3500" b="1" u="sng" dirty="0">
                <a:solidFill>
                  <a:srgbClr val="7030A0"/>
                </a:solidFill>
                <a:latin typeface="Times New Roman" panose="02020603050405020304" pitchFamily="18" charset="0"/>
                <a:ea typeface="Microsoft YaHei"/>
                <a:sym typeface="+mn-lt"/>
              </a:rPr>
              <a:t> </a:t>
            </a:r>
            <a:r>
              <a:rPr lang="zh-TW" altLang="en-US" sz="3500" dirty="0">
                <a:latin typeface="Times New Roman" panose="02020603050405020304" pitchFamily="18" charset="0"/>
                <a:ea typeface="Microsoft YaHei"/>
                <a:sym typeface="+mn-lt"/>
              </a:rPr>
              <a:t>，</a:t>
            </a:r>
            <a:r>
              <a:rPr lang="zh-TW" altLang="en-US" dirty="0">
                <a:latin typeface="Times New Roman" panose="02020603050405020304" pitchFamily="18" charset="0"/>
                <a:ea typeface="Microsoft YaHei"/>
                <a:sym typeface="+mn-lt"/>
              </a:rPr>
              <a:t>以更快之速度計算出模型之結果</a:t>
            </a:r>
            <a:endParaRPr lang="en-US" altLang="zh-TW" dirty="0">
              <a:latin typeface="Times New Roman" panose="02020603050405020304" pitchFamily="18" charset="0"/>
              <a:ea typeface="Microsoft YaHei"/>
              <a:sym typeface="+mn-lt"/>
            </a:endParaRPr>
          </a:p>
          <a:p>
            <a:pPr marL="469900" indent="-457200">
              <a:lnSpc>
                <a:spcPct val="200000"/>
              </a:lnSpc>
              <a:spcBef>
                <a:spcPts val="0"/>
              </a:spcBef>
              <a:buClr>
                <a:srgbClr val="002060"/>
              </a:buClr>
              <a:buSzPts val="3400"/>
            </a:pPr>
            <a:r>
              <a:rPr lang="zh-TW" altLang="en-US" dirty="0">
                <a:latin typeface="Times New Roman" panose="02020603050405020304" pitchFamily="18" charset="0"/>
                <a:ea typeface="Microsoft YaHei"/>
                <a:sym typeface="+mn-lt"/>
              </a:rPr>
              <a:t>將 </a:t>
            </a:r>
            <a:r>
              <a:rPr lang="en-US" altLang="zh-TW" dirty="0">
                <a:latin typeface="Times New Roman" panose="02020603050405020304" pitchFamily="18" charset="0"/>
                <a:ea typeface="Microsoft YaHei"/>
                <a:sym typeface="+mn-lt"/>
              </a:rPr>
              <a:t>DynamoDB</a:t>
            </a:r>
            <a:r>
              <a:rPr lang="zh-TW" altLang="en-US" dirty="0">
                <a:latin typeface="Times New Roman" panose="02020603050405020304" pitchFamily="18" charset="0"/>
                <a:ea typeface="Microsoft YaHei"/>
                <a:sym typeface="+mn-lt"/>
              </a:rPr>
              <a:t> 之資料表費用 ，改成</a:t>
            </a:r>
            <a:r>
              <a:rPr lang="zh-TW" altLang="en-US" sz="3500" b="1" u="sng" dirty="0">
                <a:solidFill>
                  <a:srgbClr val="7030A0"/>
                </a:solidFill>
                <a:latin typeface="Times New Roman" panose="02020603050405020304" pitchFamily="18" charset="0"/>
                <a:ea typeface="Microsoft YaHei"/>
                <a:sym typeface="+mn-lt"/>
              </a:rPr>
              <a:t>隨量計算 </a:t>
            </a:r>
            <a:r>
              <a:rPr lang="zh-TW" altLang="en-US" dirty="0">
                <a:latin typeface="Times New Roman" panose="02020603050405020304" pitchFamily="18" charset="0"/>
                <a:ea typeface="Microsoft YaHei"/>
                <a:sym typeface="+mn-lt"/>
              </a:rPr>
              <a:t>；或是</a:t>
            </a:r>
            <a:endParaRPr lang="en-US" altLang="zh-TW" dirty="0">
              <a:latin typeface="Times New Roman" panose="02020603050405020304" pitchFamily="18" charset="0"/>
              <a:ea typeface="Microsoft YaHei"/>
              <a:sym typeface="+mn-lt"/>
            </a:endParaRPr>
          </a:p>
          <a:p>
            <a:pPr marL="12700" indent="0">
              <a:lnSpc>
                <a:spcPct val="200000"/>
              </a:lnSpc>
              <a:spcBef>
                <a:spcPts val="0"/>
              </a:spcBef>
              <a:buClr>
                <a:srgbClr val="002060"/>
              </a:buClr>
              <a:buSzPts val="3400"/>
              <a:buNone/>
            </a:pPr>
            <a:r>
              <a:rPr lang="zh-TW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Microsoft YaHei"/>
                <a:sym typeface="+mn-lt"/>
              </a:rPr>
              <a:t>     </a:t>
            </a:r>
            <a:r>
              <a:rPr lang="zh-TW" altLang="en-US" sz="3500" b="1" u="sng" dirty="0">
                <a:solidFill>
                  <a:srgbClr val="7030A0"/>
                </a:solidFill>
                <a:latin typeface="Times New Roman" panose="02020603050405020304" pitchFamily="18" charset="0"/>
                <a:ea typeface="Microsoft YaHei"/>
                <a:sym typeface="+mn-lt"/>
              </a:rPr>
              <a:t>更換成其他 </a:t>
            </a:r>
            <a:r>
              <a:rPr lang="en-US" altLang="zh-TW" sz="3500" b="1" u="sng" dirty="0">
                <a:solidFill>
                  <a:srgbClr val="7030A0"/>
                </a:solidFill>
                <a:latin typeface="Times New Roman" panose="02020603050405020304" pitchFamily="18" charset="0"/>
                <a:ea typeface="Microsoft YaHei"/>
                <a:sym typeface="+mn-lt"/>
              </a:rPr>
              <a:t>DB</a:t>
            </a:r>
            <a:r>
              <a:rPr lang="zh-TW" altLang="en-US" sz="3500" b="1" u="sng" dirty="0">
                <a:solidFill>
                  <a:srgbClr val="7030A0"/>
                </a:solidFill>
                <a:latin typeface="Times New Roman" panose="02020603050405020304" pitchFamily="18" charset="0"/>
                <a:ea typeface="Microsoft YaHei"/>
                <a:sym typeface="+mn-lt"/>
              </a:rPr>
              <a:t> 服務</a:t>
            </a:r>
            <a:endParaRPr lang="zh-TW" altLang="en-US" b="1" u="sng" dirty="0">
              <a:solidFill>
                <a:srgbClr val="7030A0"/>
              </a:solidFill>
              <a:latin typeface="Times New Roman" panose="02020603050405020304" pitchFamily="18" charset="0"/>
              <a:ea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2080975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5" y="466725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5" name="Shape 1906">
            <a:extLst>
              <a:ext uri="{FF2B5EF4-FFF2-40B4-BE49-F238E27FC236}">
                <a16:creationId xmlns:a16="http://schemas.microsoft.com/office/drawing/2014/main" id="{B474CCF2-9732-4432-8406-3F0135CFA1E7}"/>
              </a:ext>
            </a:extLst>
          </p:cNvPr>
          <p:cNvSpPr/>
          <p:nvPr/>
        </p:nvSpPr>
        <p:spPr>
          <a:xfrm>
            <a:off x="660722" y="1015445"/>
            <a:ext cx="2180084" cy="6422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b">
            <a:spAutoFit/>
          </a:bodyPr>
          <a:lstStyle/>
          <a:p>
            <a:pPr defTabSz="412750" hangingPunct="0">
              <a:lnSpc>
                <a:spcPct val="120000"/>
              </a:lnSpc>
              <a:defRPr sz="3300">
                <a:solidFill>
                  <a:srgbClr val="53585F"/>
                </a:solidFill>
                <a:latin typeface="San Francisco Display Light"/>
                <a:ea typeface="San Francisco Display Light"/>
                <a:cs typeface="San Francisco Display Light"/>
                <a:sym typeface="San Francisco Display Light"/>
              </a:defRPr>
            </a:pPr>
            <a:r>
              <a:rPr lang="zh-TW" altLang="en-US" sz="3200" b="1" kern="0" dirty="0">
                <a:solidFill>
                  <a:schemeClr val="accent4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參 考 資 料</a:t>
            </a:r>
            <a:r>
              <a:rPr sz="3200" kern="0" dirty="0">
                <a:solidFill>
                  <a:schemeClr val="accent4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 </a:t>
            </a:r>
          </a:p>
        </p:txBody>
      </p:sp>
      <p:sp>
        <p:nvSpPr>
          <p:cNvPr id="26" name="TextBox 65">
            <a:extLst>
              <a:ext uri="{FF2B5EF4-FFF2-40B4-BE49-F238E27FC236}">
                <a16:creationId xmlns:a16="http://schemas.microsoft.com/office/drawing/2014/main" id="{CB1A8AE4-73BF-4E9B-372B-7BF9A0758387}"/>
              </a:ext>
            </a:extLst>
          </p:cNvPr>
          <p:cNvSpPr txBox="1"/>
          <p:nvPr/>
        </p:nvSpPr>
        <p:spPr>
          <a:xfrm>
            <a:off x="660722" y="1653001"/>
            <a:ext cx="1923851" cy="461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dirty="0">
                <a:solidFill>
                  <a:prstClr val="black">
                    <a:lumMod val="65000"/>
                    <a:lumOff val="35000"/>
                  </a:prstClr>
                </a:solidFill>
                <a:latin typeface="Agency FB" panose="020F0502020204030204"/>
                <a:ea typeface="微软雅黑"/>
                <a:cs typeface="+mn-ea"/>
                <a:sym typeface="+mn-lt"/>
              </a:rPr>
              <a:t>References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gency FB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9056CC4D-2091-72D5-5B39-890498332DFE}"/>
              </a:ext>
            </a:extLst>
          </p:cNvPr>
          <p:cNvSpPr txBox="1">
            <a:spLocks/>
          </p:cNvSpPr>
          <p:nvPr/>
        </p:nvSpPr>
        <p:spPr>
          <a:xfrm>
            <a:off x="3503040" y="549000"/>
            <a:ext cx="7560000" cy="576000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dirty="0">
                <a:latin typeface="Times New Roman" panose="02020603050405020304" pitchFamily="18" charset="0"/>
                <a:ea typeface="Microsoft YaHei" panose="020B0503020204020204" pitchFamily="34" charset="-122"/>
                <a:sym typeface="+mn-lt"/>
              </a:rPr>
              <a:t>使用 </a:t>
            </a:r>
            <a:r>
              <a:rPr lang="en-US" altLang="zh-CN" dirty="0">
                <a:latin typeface="Times New Roman" panose="02020603050405020304" pitchFamily="18" charset="0"/>
                <a:ea typeface="Microsoft YaHei" panose="020B0503020204020204" pitchFamily="34" charset="-122"/>
                <a:sym typeface="+mn-lt"/>
              </a:rPr>
              <a:t>AWS Lambda </a:t>
            </a:r>
            <a:r>
              <a:rPr lang="zh-CN" altLang="en-US" dirty="0">
                <a:latin typeface="Times New Roman" panose="02020603050405020304" pitchFamily="18" charset="0"/>
                <a:ea typeface="Microsoft YaHei" panose="020B0503020204020204" pitchFamily="34" charset="-122"/>
                <a:sym typeface="+mn-lt"/>
              </a:rPr>
              <a:t>快速部署 </a:t>
            </a:r>
            <a:r>
              <a:rPr lang="en-US" altLang="zh-CN" dirty="0">
                <a:latin typeface="Times New Roman" panose="02020603050405020304" pitchFamily="18" charset="0"/>
                <a:ea typeface="Microsoft YaHei" panose="020B0503020204020204" pitchFamily="34" charset="-122"/>
                <a:sym typeface="+mn-lt"/>
              </a:rPr>
              <a:t>LINE Bot</a:t>
            </a:r>
            <a:r>
              <a:rPr lang="zh-TW" altLang="en-US" dirty="0">
                <a:latin typeface="Times New Roman" panose="02020603050405020304" pitchFamily="18" charset="0"/>
                <a:ea typeface="Microsoft YaHei" panose="020B0503020204020204" pitchFamily="34" charset="-122"/>
                <a:sym typeface="+mn-lt"/>
              </a:rPr>
              <a:t>  </a:t>
            </a:r>
            <a:r>
              <a:rPr lang="en-US" altLang="zh-CN" b="1" dirty="0">
                <a:solidFill>
                  <a:srgbClr val="0563C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+mn-ea"/>
                <a:sym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https://ppt.cc/fecGJx</a:t>
            </a:r>
            <a:endParaRPr lang="en-US" altLang="zh-TW" b="1" dirty="0">
              <a:solidFill>
                <a:srgbClr val="0563C1"/>
              </a:solidFill>
              <a:latin typeface="Times New Roman" panose="02020603050405020304" pitchFamily="18" charset="0"/>
              <a:ea typeface="Microsoft YaHei" panose="020B0503020204020204" pitchFamily="34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en-US" altLang="zh-TW" dirty="0">
                <a:latin typeface="Times New Roman" panose="02020603050405020304" pitchFamily="18" charset="0"/>
                <a:ea typeface="Microsoft YaHei" panose="020B0503020204020204" pitchFamily="34" charset="-122"/>
                <a:sym typeface="+mn-lt"/>
              </a:rPr>
              <a:t>Amazon Lex </a:t>
            </a:r>
            <a:r>
              <a:rPr lang="zh-TW" altLang="en-US" dirty="0">
                <a:latin typeface="Times New Roman" panose="02020603050405020304" pitchFamily="18" charset="0"/>
                <a:ea typeface="Microsoft YaHei" panose="020B0503020204020204" pitchFamily="34" charset="-122"/>
                <a:sym typeface="+mn-lt"/>
              </a:rPr>
              <a:t>功能</a:t>
            </a:r>
            <a:endParaRPr lang="en-US" altLang="zh-TW" dirty="0">
              <a:latin typeface="Times New Roman" panose="02020603050405020304" pitchFamily="18" charset="0"/>
              <a:ea typeface="Microsoft YaHei" panose="020B0503020204020204" pitchFamily="34" charset="-122"/>
              <a:sym typeface="+mn-lt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TW" altLang="en-US" b="1" dirty="0">
                <a:latin typeface="Times New Roman" panose="02020603050405020304" pitchFamily="18" charset="0"/>
                <a:ea typeface="Microsoft YaHei" panose="020B0503020204020204" pitchFamily="34" charset="-122"/>
                <a:cs typeface="+mn-ea"/>
                <a:sym typeface="+mn-lt"/>
              </a:rPr>
              <a:t>   </a:t>
            </a:r>
            <a:r>
              <a:rPr lang="en-US" altLang="zh-TW" b="1" dirty="0">
                <a:solidFill>
                  <a:srgbClr val="0563C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+mn-ea"/>
                <a:sym typeface="+mn-lt"/>
                <a:hlinkClick r:id="rId5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https://ppt.cc/fwztox </a:t>
            </a:r>
            <a:endParaRPr lang="en-US" altLang="zh-CN" b="1" dirty="0">
              <a:solidFill>
                <a:srgbClr val="0563C1"/>
              </a:solidFill>
              <a:latin typeface="Times New Roman" panose="02020603050405020304" pitchFamily="18" charset="0"/>
              <a:ea typeface="Microsoft YaHei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TW" dirty="0">
                <a:latin typeface="Times New Roman" panose="02020603050405020304" pitchFamily="18" charset="0"/>
                <a:ea typeface="Microsoft YaHei" panose="020B0503020204020204" pitchFamily="34" charset="-122"/>
                <a:sym typeface="+mn-lt"/>
              </a:rPr>
              <a:t>Creating a </a:t>
            </a:r>
            <a:r>
              <a:rPr lang="en-US" altLang="zh-TW" dirty="0" err="1">
                <a:latin typeface="Times New Roman" panose="02020603050405020304" pitchFamily="18" charset="0"/>
                <a:ea typeface="Microsoft YaHei" panose="020B0503020204020204" pitchFamily="34" charset="-122"/>
                <a:sym typeface="+mn-lt"/>
              </a:rPr>
              <a:t>BankingBot</a:t>
            </a:r>
            <a:r>
              <a:rPr lang="en-US" altLang="zh-TW" dirty="0">
                <a:latin typeface="Times New Roman" panose="02020603050405020304" pitchFamily="18" charset="0"/>
                <a:ea typeface="Microsoft YaHei" panose="020B0503020204020204" pitchFamily="34" charset="-122"/>
                <a:sym typeface="+mn-lt"/>
              </a:rPr>
              <a:t> on Amazon Lex V2 Console with support for English and Spanish,</a:t>
            </a:r>
            <a:r>
              <a:rPr lang="zh-TW" altLang="en-US" dirty="0">
                <a:latin typeface="Times New Roman" panose="02020603050405020304" pitchFamily="18" charset="0"/>
                <a:ea typeface="Microsoft YaHei" panose="020B0503020204020204" pitchFamily="34" charset="-122"/>
                <a:sym typeface="+mn-lt"/>
              </a:rPr>
              <a:t> </a:t>
            </a:r>
            <a:r>
              <a:rPr lang="en-US" altLang="zh-TW" b="1" dirty="0">
                <a:solidFill>
                  <a:srgbClr val="0563C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+mn-ea"/>
                <a:sym typeface="+mn-lt"/>
                <a:hlinkClick r:id="rId6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https://ppt.cc/fF9Pmx</a:t>
            </a:r>
            <a:endParaRPr lang="en-US" altLang="zh-TW" b="1" dirty="0">
              <a:solidFill>
                <a:srgbClr val="0563C1"/>
              </a:solidFill>
              <a:latin typeface="Times New Roman" panose="02020603050405020304" pitchFamily="18" charset="0"/>
              <a:ea typeface="Microsoft YaHei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ja-JP" dirty="0">
                <a:latin typeface="Times New Roman" panose="02020603050405020304" pitchFamily="18" charset="0"/>
                <a:ea typeface="Microsoft YaHei" panose="020B0503020204020204" pitchFamily="34" charset="-122"/>
                <a:sym typeface="+mn-lt"/>
              </a:rPr>
              <a:t>Amazon Lex</a:t>
            </a:r>
            <a:r>
              <a:rPr lang="ja-JP" altLang="en-US" dirty="0">
                <a:latin typeface="Times New Roman" panose="02020603050405020304" pitchFamily="18" charset="0"/>
                <a:ea typeface="Microsoft YaHei" panose="020B0503020204020204" pitchFamily="34" charset="-122"/>
                <a:sym typeface="+mn-lt"/>
              </a:rPr>
              <a:t>でつくるはじめての</a:t>
            </a:r>
            <a:r>
              <a:rPr lang="en-US" altLang="ja-JP" dirty="0">
                <a:latin typeface="Times New Roman" panose="02020603050405020304" pitchFamily="18" charset="0"/>
                <a:ea typeface="Microsoft YaHei" panose="020B0503020204020204" pitchFamily="34" charset="-122"/>
                <a:sym typeface="+mn-lt"/>
              </a:rPr>
              <a:t>LINE</a:t>
            </a:r>
            <a:r>
              <a:rPr lang="ja-JP" altLang="en-US" dirty="0">
                <a:latin typeface="Times New Roman" panose="02020603050405020304" pitchFamily="18" charset="0"/>
                <a:ea typeface="Microsoft YaHei" panose="020B0503020204020204" pitchFamily="34" charset="-122"/>
                <a:sym typeface="+mn-lt"/>
              </a:rPr>
              <a:t>ボット</a:t>
            </a:r>
            <a:endParaRPr lang="en-US" altLang="ja-JP" dirty="0">
              <a:latin typeface="Times New Roman" panose="02020603050405020304" pitchFamily="18" charset="0"/>
              <a:ea typeface="Microsoft YaHei" panose="020B0503020204020204" pitchFamily="34" charset="-122"/>
              <a:sym typeface="+mn-lt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TW" altLang="en-US" b="1" dirty="0">
                <a:latin typeface="Times New Roman" panose="02020603050405020304" pitchFamily="18" charset="0"/>
                <a:ea typeface="Microsoft YaHei" panose="020B0503020204020204" pitchFamily="34" charset="-122"/>
                <a:cs typeface="+mn-ea"/>
                <a:sym typeface="+mn-lt"/>
              </a:rPr>
              <a:t>   </a:t>
            </a:r>
            <a:r>
              <a:rPr lang="en-US" altLang="zh-TW" b="1" dirty="0">
                <a:solidFill>
                  <a:srgbClr val="0563C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+mn-ea"/>
                <a:sym typeface="+mn-lt"/>
                <a:hlinkClick r:id="rId7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https://ppt.cc/fnCn7x</a:t>
            </a:r>
            <a:endParaRPr lang="zh-CN" altLang="en-US" b="1" dirty="0">
              <a:solidFill>
                <a:srgbClr val="0563C1"/>
              </a:solidFill>
              <a:latin typeface="Times New Roman" panose="02020603050405020304" pitchFamily="18" charset="0"/>
              <a:ea typeface="Microsoft YaHei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TW" altLang="en-US" dirty="0">
              <a:latin typeface="Times New Roman" panose="02020603050405020304" pitchFamily="18" charset="0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1960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5" y="466725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5" name="Shape 1906">
            <a:extLst>
              <a:ext uri="{FF2B5EF4-FFF2-40B4-BE49-F238E27FC236}">
                <a16:creationId xmlns:a16="http://schemas.microsoft.com/office/drawing/2014/main" id="{B474CCF2-9732-4432-8406-3F0135CFA1E7}"/>
              </a:ext>
            </a:extLst>
          </p:cNvPr>
          <p:cNvSpPr/>
          <p:nvPr/>
        </p:nvSpPr>
        <p:spPr>
          <a:xfrm>
            <a:off x="660722" y="1065522"/>
            <a:ext cx="2180084" cy="592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b">
            <a:spAutoFit/>
          </a:bodyPr>
          <a:lstStyle/>
          <a:p>
            <a:pPr defTabSz="412750" hangingPunct="0">
              <a:lnSpc>
                <a:spcPct val="120000"/>
              </a:lnSpc>
              <a:defRPr sz="3300">
                <a:solidFill>
                  <a:srgbClr val="53585F"/>
                </a:solidFill>
                <a:latin typeface="San Francisco Display Light"/>
                <a:ea typeface="San Francisco Display Light"/>
                <a:cs typeface="San Francisco Display Light"/>
                <a:sym typeface="San Francisco Display Light"/>
              </a:defRPr>
            </a:pPr>
            <a:r>
              <a:rPr lang="zh-TW" altLang="en-US" sz="3200" b="1" kern="0" dirty="0">
                <a:solidFill>
                  <a:schemeClr val="accent4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未 來 規 畫</a:t>
            </a:r>
            <a:r>
              <a:rPr sz="3200" kern="0" dirty="0">
                <a:solidFill>
                  <a:schemeClr val="accent4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 </a:t>
            </a:r>
          </a:p>
        </p:txBody>
      </p:sp>
      <p:sp>
        <p:nvSpPr>
          <p:cNvPr id="26" name="TextBox 65">
            <a:extLst>
              <a:ext uri="{FF2B5EF4-FFF2-40B4-BE49-F238E27FC236}">
                <a16:creationId xmlns:a16="http://schemas.microsoft.com/office/drawing/2014/main" id="{CB1A8AE4-73BF-4E9B-372B-7BF9A0758387}"/>
              </a:ext>
            </a:extLst>
          </p:cNvPr>
          <p:cNvSpPr txBox="1"/>
          <p:nvPr/>
        </p:nvSpPr>
        <p:spPr>
          <a:xfrm>
            <a:off x="660722" y="1653001"/>
            <a:ext cx="1923851" cy="461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 panose="020F0502020204030204"/>
                <a:ea typeface="微软雅黑"/>
                <a:cs typeface="+mn-ea"/>
                <a:sym typeface="+mn-lt"/>
              </a:rPr>
              <a:t>Future  Plan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gency FB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1209DCD-A5AB-AC0A-22D3-AC2076BB1440}"/>
              </a:ext>
            </a:extLst>
          </p:cNvPr>
          <p:cNvSpPr txBox="1">
            <a:spLocks/>
          </p:cNvSpPr>
          <p:nvPr/>
        </p:nvSpPr>
        <p:spPr>
          <a:xfrm>
            <a:off x="2584573" y="2241900"/>
            <a:ext cx="8640000" cy="30600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69900" indent="-457200">
              <a:lnSpc>
                <a:spcPct val="200000"/>
              </a:lnSpc>
              <a:spcBef>
                <a:spcPts val="0"/>
              </a:spcBef>
              <a:buClr>
                <a:schemeClr val="tx1"/>
              </a:buClr>
              <a:buSzPts val="3400"/>
            </a:pPr>
            <a:r>
              <a:rPr lang="zh-TW" altLang="en-US" sz="2600" dirty="0">
                <a:latin typeface="Microsoft YaHei"/>
                <a:ea typeface="Microsoft YaHei"/>
                <a:sym typeface="Teko"/>
              </a:rPr>
              <a:t>模型</a:t>
            </a:r>
            <a:r>
              <a:rPr lang="zh-TW" altLang="en-US" sz="3200" b="1" u="sng" dirty="0">
                <a:solidFill>
                  <a:srgbClr val="7030A0"/>
                </a:solidFill>
                <a:latin typeface="Microsoft YaHei"/>
                <a:ea typeface="Microsoft YaHei"/>
                <a:sym typeface="Teko"/>
              </a:rPr>
              <a:t>再優化</a:t>
            </a:r>
            <a:endParaRPr lang="zh-TW" altLang="en-US" b="1" u="sng" dirty="0">
              <a:solidFill>
                <a:srgbClr val="7030A0"/>
              </a:solidFill>
              <a:latin typeface="Microsoft YaHei"/>
              <a:ea typeface="Microsoft YaHei"/>
              <a:sym typeface="Teko"/>
            </a:endParaRPr>
          </a:p>
          <a:p>
            <a:pPr marL="469900" indent="-457200">
              <a:lnSpc>
                <a:spcPct val="200000"/>
              </a:lnSpc>
              <a:spcBef>
                <a:spcPts val="0"/>
              </a:spcBef>
              <a:buClr>
                <a:srgbClr val="002060"/>
              </a:buClr>
              <a:buSzPts val="3400"/>
            </a:pPr>
            <a:r>
              <a:rPr lang="zh-TW" altLang="en-US" sz="2600" dirty="0">
                <a:latin typeface="Microsoft YaHei"/>
                <a:ea typeface="Microsoft YaHei"/>
                <a:sym typeface="Teko"/>
              </a:rPr>
              <a:t>串接</a:t>
            </a:r>
            <a:r>
              <a:rPr lang="zh-TW" altLang="en-US" sz="3200" b="1" u="sng" dirty="0">
                <a:solidFill>
                  <a:srgbClr val="7030A0"/>
                </a:solidFill>
                <a:latin typeface="Microsoft YaHei"/>
                <a:ea typeface="Microsoft YaHei"/>
                <a:sym typeface="Teko"/>
              </a:rPr>
              <a:t>交易平台</a:t>
            </a:r>
            <a:r>
              <a:rPr lang="zh-TW" altLang="en-US" sz="2600" dirty="0">
                <a:latin typeface="Microsoft YaHei"/>
                <a:ea typeface="Microsoft YaHei"/>
                <a:sym typeface="Teko"/>
              </a:rPr>
              <a:t>下單</a:t>
            </a:r>
          </a:p>
          <a:p>
            <a:pPr marL="469900" indent="-457200">
              <a:lnSpc>
                <a:spcPct val="200000"/>
              </a:lnSpc>
              <a:spcBef>
                <a:spcPts val="0"/>
              </a:spcBef>
              <a:buClr>
                <a:srgbClr val="002060"/>
              </a:buClr>
              <a:buSzPts val="3400"/>
            </a:pPr>
            <a:r>
              <a:rPr lang="zh-TW" altLang="en-US" sz="2600" dirty="0">
                <a:latin typeface="Microsoft YaHei"/>
                <a:ea typeface="Microsoft YaHei"/>
                <a:sym typeface="Teko"/>
              </a:rPr>
              <a:t>運用</a:t>
            </a:r>
            <a:r>
              <a:rPr lang="en-US" altLang="zh-TW" sz="3200" b="1" u="sng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eko"/>
              </a:rPr>
              <a:t>LSTM</a:t>
            </a:r>
            <a:r>
              <a:rPr lang="zh-TW" altLang="en-US" sz="2600" dirty="0">
                <a:latin typeface="Microsoft YaHei"/>
                <a:ea typeface="Microsoft YaHei"/>
                <a:sym typeface="Teko"/>
              </a:rPr>
              <a:t>方式訓練模型來預測股價之漲跌幅（</a:t>
            </a:r>
            <a:r>
              <a:rPr lang="en-US" altLang="zh-TW" sz="2600" dirty="0">
                <a:latin typeface="Microsoft YaHei"/>
                <a:ea typeface="Microsoft YaHei"/>
                <a:sym typeface="Teko"/>
              </a:rPr>
              <a:t>%</a:t>
            </a:r>
            <a:r>
              <a:rPr lang="zh-TW" altLang="en-US" sz="2600" dirty="0">
                <a:latin typeface="Microsoft YaHei"/>
                <a:ea typeface="Microsoft YaHei"/>
                <a:sym typeface="Teko"/>
              </a:rPr>
              <a:t>）</a:t>
            </a:r>
          </a:p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B8E3CFE-C67D-830B-F945-4BC860A80C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7914" y="466725"/>
            <a:ext cx="3247361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59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5" y="466725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5" name="Shape 1906">
            <a:extLst>
              <a:ext uri="{FF2B5EF4-FFF2-40B4-BE49-F238E27FC236}">
                <a16:creationId xmlns:a16="http://schemas.microsoft.com/office/drawing/2014/main" id="{B474CCF2-9732-4432-8406-3F0135CFA1E7}"/>
              </a:ext>
            </a:extLst>
          </p:cNvPr>
          <p:cNvSpPr/>
          <p:nvPr/>
        </p:nvSpPr>
        <p:spPr>
          <a:xfrm>
            <a:off x="660722" y="1065522"/>
            <a:ext cx="2180084" cy="592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b">
            <a:spAutoFit/>
          </a:bodyPr>
          <a:lstStyle/>
          <a:p>
            <a:pPr defTabSz="412750" hangingPunct="0">
              <a:lnSpc>
                <a:spcPct val="120000"/>
              </a:lnSpc>
              <a:defRPr sz="3300">
                <a:solidFill>
                  <a:srgbClr val="53585F"/>
                </a:solidFill>
                <a:latin typeface="San Francisco Display Light"/>
                <a:ea typeface="San Francisco Display Light"/>
                <a:cs typeface="San Francisco Display Light"/>
                <a:sym typeface="San Francisco Display Light"/>
              </a:defRPr>
            </a:pPr>
            <a:r>
              <a:rPr lang="zh-TW" altLang="en-US" sz="3200" b="1" kern="0" dirty="0">
                <a:solidFill>
                  <a:schemeClr val="accent4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工 作 分 配</a:t>
            </a:r>
            <a:r>
              <a:rPr sz="3200" kern="0" dirty="0">
                <a:solidFill>
                  <a:schemeClr val="accent4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 </a:t>
            </a:r>
          </a:p>
        </p:txBody>
      </p:sp>
      <p:sp>
        <p:nvSpPr>
          <p:cNvPr id="26" name="TextBox 65">
            <a:extLst>
              <a:ext uri="{FF2B5EF4-FFF2-40B4-BE49-F238E27FC236}">
                <a16:creationId xmlns:a16="http://schemas.microsoft.com/office/drawing/2014/main" id="{CB1A8AE4-73BF-4E9B-372B-7BF9A0758387}"/>
              </a:ext>
            </a:extLst>
          </p:cNvPr>
          <p:cNvSpPr txBox="1"/>
          <p:nvPr/>
        </p:nvSpPr>
        <p:spPr>
          <a:xfrm>
            <a:off x="660722" y="1662732"/>
            <a:ext cx="2375593" cy="461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  <a:defRPr/>
            </a:pPr>
            <a:r>
              <a:rPr lang="en-US" altLang="zh-CN" sz="2400" b="1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Distribution of Work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gency FB" panose="020F0502020204030204"/>
              <a:ea typeface="微软雅黑"/>
              <a:cs typeface="+mn-ea"/>
              <a:sym typeface="+mn-lt"/>
            </a:endParaRPr>
          </a:p>
        </p:txBody>
      </p:sp>
      <p:graphicFrame>
        <p:nvGraphicFramePr>
          <p:cNvPr id="3" name="表格 4">
            <a:extLst>
              <a:ext uri="{FF2B5EF4-FFF2-40B4-BE49-F238E27FC236}">
                <a16:creationId xmlns:a16="http://schemas.microsoft.com/office/drawing/2014/main" id="{BD254154-5B80-088E-DDD4-4CC6FCA3B3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6789784"/>
              </p:ext>
            </p:extLst>
          </p:nvPr>
        </p:nvGraphicFramePr>
        <p:xfrm>
          <a:off x="4361466" y="999000"/>
          <a:ext cx="5843148" cy="486000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2180725">
                  <a:extLst>
                    <a:ext uri="{9D8B030D-6E8A-4147-A177-3AD203B41FA5}">
                      <a16:colId xmlns:a16="http://schemas.microsoft.com/office/drawing/2014/main" val="431188801"/>
                    </a:ext>
                  </a:extLst>
                </a:gridCol>
                <a:gridCol w="3662423">
                  <a:extLst>
                    <a:ext uri="{9D8B030D-6E8A-4147-A177-3AD203B41FA5}">
                      <a16:colId xmlns:a16="http://schemas.microsoft.com/office/drawing/2014/main" val="3190793606"/>
                    </a:ext>
                  </a:extLst>
                </a:gridCol>
              </a:tblGrid>
              <a:tr h="662727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負  責  人</a:t>
                      </a:r>
                    </a:p>
                  </a:txBody>
                  <a:tcPr marL="94674" marR="94674" marT="47339" marB="4733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工  作  內  容</a:t>
                      </a:r>
                    </a:p>
                  </a:txBody>
                  <a:tcPr marL="94674" marR="94674" marT="47339" marB="47339"/>
                </a:tc>
                <a:extLst>
                  <a:ext uri="{0D108BD9-81ED-4DB2-BD59-A6C34878D82A}">
                    <a16:rowId xmlns:a16="http://schemas.microsoft.com/office/drawing/2014/main" val="2349790913"/>
                  </a:ext>
                </a:extLst>
              </a:tr>
              <a:tr h="53649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28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薛仲元</a:t>
                      </a:r>
                    </a:p>
                  </a:txBody>
                  <a:tcPr marL="94674" marR="94674" marT="47339" marB="47339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zh-TW" sz="20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PPT </a:t>
                      </a:r>
                      <a:r>
                        <a:rPr lang="zh-TW" altLang="en-US" sz="20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製作與彙整</a:t>
                      </a:r>
                      <a:endParaRPr lang="en-US" altLang="zh-TW" sz="2000" baseline="0" dirty="0">
                        <a:effectLst/>
                        <a:latin typeface="Times New Roman" panose="02020603050405020304" pitchFamily="18" charset="0"/>
                        <a:ea typeface="Microsoft YaHei" panose="020B0503020204020204" pitchFamily="34" charset="-122"/>
                      </a:endParaRPr>
                    </a:p>
                  </a:txBody>
                  <a:tcPr marL="94674" marR="94674" marT="47339" marB="47339"/>
                </a:tc>
                <a:extLst>
                  <a:ext uri="{0D108BD9-81ED-4DB2-BD59-A6C34878D82A}">
                    <a16:rowId xmlns:a16="http://schemas.microsoft.com/office/drawing/2014/main" val="962178152"/>
                  </a:ext>
                </a:extLst>
              </a:tr>
              <a:tr h="1988181">
                <a:tc>
                  <a:txBody>
                    <a:bodyPr/>
                    <a:lstStyle/>
                    <a:p>
                      <a:pPr algn="ctr">
                        <a:lnSpc>
                          <a:spcPct val="300000"/>
                        </a:lnSpc>
                      </a:pPr>
                      <a:r>
                        <a:rPr lang="zh-TW" altLang="en-US" sz="28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連珮如</a:t>
                      </a:r>
                    </a:p>
                  </a:txBody>
                  <a:tcPr marL="94674" marR="94674" marT="47339" marB="47339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20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資料爬取</a:t>
                      </a:r>
                      <a:endParaRPr lang="en-US" altLang="zh-TW" sz="2000" baseline="0" dirty="0">
                        <a:effectLst/>
                        <a:latin typeface="Times New Roman" panose="02020603050405020304" pitchFamily="18" charset="0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20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資料清洗</a:t>
                      </a:r>
                      <a:endParaRPr lang="en-US" altLang="zh-TW" sz="2000" baseline="0" dirty="0">
                        <a:effectLst/>
                        <a:latin typeface="Times New Roman" panose="02020603050405020304" pitchFamily="18" charset="0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20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建立模型 </a:t>
                      </a:r>
                      <a:r>
                        <a:rPr lang="en-US" altLang="zh-TW" sz="20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(Model)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20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模型樣本內、外測</a:t>
                      </a:r>
                      <a:endParaRPr lang="en-US" altLang="zh-TW" sz="2000" baseline="0" dirty="0">
                        <a:effectLst/>
                        <a:latin typeface="Times New Roman" panose="02020603050405020304" pitchFamily="18" charset="0"/>
                        <a:ea typeface="Microsoft YaHei" panose="020B0503020204020204" pitchFamily="34" charset="-122"/>
                      </a:endParaRP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sz="20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資料視覺化</a:t>
                      </a:r>
                      <a:endParaRPr lang="en-US" altLang="zh-TW" sz="2000" baseline="0" dirty="0">
                        <a:effectLst/>
                        <a:latin typeface="Times New Roman" panose="02020603050405020304" pitchFamily="18" charset="0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zh-TW" sz="20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PPT </a:t>
                      </a:r>
                      <a:r>
                        <a:rPr lang="zh-TW" altLang="en-US" sz="20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製作</a:t>
                      </a:r>
                      <a:endParaRPr lang="en-US" altLang="zh-TW" sz="2000" baseline="0" dirty="0">
                        <a:effectLst/>
                        <a:latin typeface="Times New Roman" panose="02020603050405020304" pitchFamily="18" charset="0"/>
                        <a:ea typeface="Microsoft YaHei" panose="020B0503020204020204" pitchFamily="34" charset="-122"/>
                      </a:endParaRPr>
                    </a:p>
                  </a:txBody>
                  <a:tcPr marL="94674" marR="94674" marT="47339" marB="47339"/>
                </a:tc>
                <a:extLst>
                  <a:ext uri="{0D108BD9-81ED-4DB2-BD59-A6C34878D82A}">
                    <a16:rowId xmlns:a16="http://schemas.microsoft.com/office/drawing/2014/main" val="4190422041"/>
                  </a:ext>
                </a:extLst>
              </a:tr>
              <a:tr h="1672599"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zh-TW" altLang="en-US" sz="28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王文友</a:t>
                      </a:r>
                    </a:p>
                  </a:txBody>
                  <a:tcPr marL="94674" marR="94674" marT="47339" marB="47339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20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資料爬取</a:t>
                      </a:r>
                      <a:endParaRPr lang="en-US" altLang="zh-TW" sz="2000" baseline="0" dirty="0">
                        <a:effectLst/>
                        <a:latin typeface="Times New Roman" panose="02020603050405020304" pitchFamily="18" charset="0"/>
                        <a:ea typeface="Microsoft YaHei" panose="020B0503020204020204" pitchFamily="34" charset="-122"/>
                      </a:endParaRP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sz="20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資料清洗</a:t>
                      </a:r>
                      <a:endParaRPr lang="en-US" altLang="zh-TW" sz="2000" baseline="0" dirty="0">
                        <a:effectLst/>
                        <a:latin typeface="Times New Roman" panose="02020603050405020304" pitchFamily="18" charset="0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20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建立 </a:t>
                      </a:r>
                      <a:r>
                        <a:rPr lang="en-US" altLang="zh-TW" sz="20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AWS </a:t>
                      </a:r>
                      <a:r>
                        <a:rPr lang="zh-TW" altLang="en-US" sz="20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環境</a:t>
                      </a:r>
                      <a:endParaRPr lang="en-US" altLang="zh-TW" sz="2000" baseline="0" dirty="0">
                        <a:effectLst/>
                        <a:latin typeface="Times New Roman" panose="02020603050405020304" pitchFamily="18" charset="0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20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實作 </a:t>
                      </a:r>
                      <a:r>
                        <a:rPr lang="en-US" altLang="zh-TW" sz="2000" baseline="0" dirty="0" err="1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LineBot</a:t>
                      </a:r>
                      <a:r>
                        <a:rPr lang="zh-TW" altLang="en-US" sz="20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、架構建立</a:t>
                      </a:r>
                      <a:endParaRPr lang="en-US" altLang="zh-TW" sz="2000" baseline="0" dirty="0">
                        <a:effectLst/>
                        <a:latin typeface="Times New Roman" panose="02020603050405020304" pitchFamily="18" charset="0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zh-TW" sz="20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PPT </a:t>
                      </a:r>
                      <a:r>
                        <a:rPr lang="zh-TW" altLang="en-US" sz="2000" baseline="0" dirty="0"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</a:rPr>
                        <a:t>製作</a:t>
                      </a:r>
                      <a:endParaRPr lang="en-US" altLang="zh-TW" sz="2000" baseline="0" dirty="0">
                        <a:effectLst/>
                        <a:latin typeface="Times New Roman" panose="02020603050405020304" pitchFamily="18" charset="0"/>
                        <a:ea typeface="Microsoft YaHei" panose="020B0503020204020204" pitchFamily="34" charset="-122"/>
                      </a:endParaRPr>
                    </a:p>
                  </a:txBody>
                  <a:tcPr marL="94674" marR="94674" marT="47339" marB="47339"/>
                </a:tc>
                <a:extLst>
                  <a:ext uri="{0D108BD9-81ED-4DB2-BD59-A6C34878D82A}">
                    <a16:rowId xmlns:a16="http://schemas.microsoft.com/office/drawing/2014/main" val="2224272853"/>
                  </a:ext>
                </a:extLst>
              </a:tr>
            </a:tbl>
          </a:graphicData>
        </a:graphic>
      </p:graphicFrame>
      <p:pic>
        <p:nvPicPr>
          <p:cNvPr id="5" name="圖片 4">
            <a:extLst>
              <a:ext uri="{FF2B5EF4-FFF2-40B4-BE49-F238E27FC236}">
                <a16:creationId xmlns:a16="http://schemas.microsoft.com/office/drawing/2014/main" id="{F9AED551-EAA1-5166-D341-BBDCA3A27D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680" y="3686176"/>
            <a:ext cx="2394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76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60">
            <a:extLst>
              <a:ext uri="{FF2B5EF4-FFF2-40B4-BE49-F238E27FC236}">
                <a16:creationId xmlns:a16="http://schemas.microsoft.com/office/drawing/2014/main" id="{99DBD942-B53F-48AA-B621-6970430A1989}"/>
              </a:ext>
            </a:extLst>
          </p:cNvPr>
          <p:cNvSpPr/>
          <p:nvPr/>
        </p:nvSpPr>
        <p:spPr>
          <a:xfrm>
            <a:off x="1132447" y="2881300"/>
            <a:ext cx="9927105" cy="1107996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r>
              <a:rPr lang="zh-TW" alt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互</a:t>
            </a:r>
            <a:r>
              <a:rPr lang="zh-TW" altLang="en-US" sz="7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   </a:t>
            </a:r>
            <a:r>
              <a:rPr lang="zh-TW" alt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動</a:t>
            </a:r>
            <a:r>
              <a:rPr lang="zh-TW" altLang="en-US" sz="7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   </a:t>
            </a:r>
            <a:r>
              <a:rPr lang="zh-TW" alt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與</a:t>
            </a:r>
            <a:r>
              <a:rPr lang="zh-TW" altLang="en-US" sz="7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   </a:t>
            </a:r>
            <a:r>
              <a:rPr lang="zh-TW" alt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問</a:t>
            </a:r>
            <a:r>
              <a:rPr lang="zh-TW" altLang="en-US" sz="7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   </a:t>
            </a:r>
            <a:r>
              <a:rPr lang="zh-TW" alt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答</a:t>
            </a:r>
            <a:r>
              <a:rPr lang="zh-TW" altLang="en-US" sz="7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   </a:t>
            </a:r>
            <a:r>
              <a:rPr lang="zh-TW" alt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時</a:t>
            </a:r>
            <a:r>
              <a:rPr lang="zh-TW" altLang="en-US" sz="7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   </a:t>
            </a:r>
            <a:r>
              <a:rPr lang="zh-TW" alt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間</a:t>
            </a:r>
            <a:endParaRPr lang="zh-CN" altLang="en-US" sz="7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3" name="TextBox 66">
            <a:extLst>
              <a:ext uri="{FF2B5EF4-FFF2-40B4-BE49-F238E27FC236}">
                <a16:creationId xmlns:a16="http://schemas.microsoft.com/office/drawing/2014/main" id="{6E4D8AA4-E8D3-4D16-AA15-D41229C8214F}"/>
              </a:ext>
            </a:extLst>
          </p:cNvPr>
          <p:cNvSpPr txBox="1"/>
          <p:nvPr/>
        </p:nvSpPr>
        <p:spPr>
          <a:xfrm>
            <a:off x="1920021" y="3989296"/>
            <a:ext cx="8351956" cy="707886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Interacting  &amp;  Questioning  &amp;  Answering  Time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74850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1" y="470927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431A0B2-DD05-4002-9EDA-2AD07279B851}"/>
              </a:ext>
            </a:extLst>
          </p:cNvPr>
          <p:cNvSpPr/>
          <p:nvPr/>
        </p:nvSpPr>
        <p:spPr>
          <a:xfrm>
            <a:off x="3048527" y="2828835"/>
            <a:ext cx="609493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7200" b="1" spc="300" dirty="0">
                <a:solidFill>
                  <a:schemeClr val="accent4">
                    <a:lumMod val="75000"/>
                  </a:schemeClr>
                </a:solidFill>
                <a:cs typeface="+mn-ea"/>
                <a:sym typeface="+mn-lt"/>
              </a:rPr>
              <a:t>感   謝   聆   聽</a:t>
            </a:r>
            <a:endParaRPr lang="zh-CN" altLang="en-US" sz="7200" b="1" dirty="0">
              <a:solidFill>
                <a:schemeClr val="accent4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TextBox 60">
            <a:extLst>
              <a:ext uri="{FF2B5EF4-FFF2-40B4-BE49-F238E27FC236}">
                <a16:creationId xmlns:a16="http://schemas.microsoft.com/office/drawing/2014/main" id="{D6BE6222-28EE-4FF0-9500-70867B4216BE}"/>
              </a:ext>
            </a:extLst>
          </p:cNvPr>
          <p:cNvSpPr txBox="1"/>
          <p:nvPr/>
        </p:nvSpPr>
        <p:spPr>
          <a:xfrm>
            <a:off x="3766672" y="4026622"/>
            <a:ext cx="46586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217"/>
            <a:r>
              <a:rPr lang="en-US" sz="4000" b="1" spc="15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Thanks   For   Listening</a:t>
            </a:r>
          </a:p>
        </p:txBody>
      </p:sp>
    </p:spTree>
    <p:extLst>
      <p:ext uri="{BB962C8B-B14F-4D97-AF65-F5344CB8AC3E}">
        <p14:creationId xmlns:p14="http://schemas.microsoft.com/office/powerpoint/2010/main" val="1751862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ipple dir="r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5" y="475690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5" name="Shape 1906">
            <a:extLst>
              <a:ext uri="{FF2B5EF4-FFF2-40B4-BE49-F238E27FC236}">
                <a16:creationId xmlns:a16="http://schemas.microsoft.com/office/drawing/2014/main" id="{B474CCF2-9732-4432-8406-3F0135CFA1E7}"/>
              </a:ext>
            </a:extLst>
          </p:cNvPr>
          <p:cNvSpPr/>
          <p:nvPr/>
        </p:nvSpPr>
        <p:spPr>
          <a:xfrm>
            <a:off x="740397" y="1065076"/>
            <a:ext cx="2590453" cy="592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b">
            <a:spAutoFit/>
          </a:bodyPr>
          <a:lstStyle/>
          <a:p>
            <a:pPr defTabSz="412750" hangingPunct="0">
              <a:lnSpc>
                <a:spcPct val="120000"/>
              </a:lnSpc>
              <a:defRPr sz="3300">
                <a:solidFill>
                  <a:srgbClr val="53585F"/>
                </a:solidFill>
                <a:latin typeface="San Francisco Display Light"/>
                <a:ea typeface="San Francisco Display Light"/>
                <a:cs typeface="San Francisco Display Light"/>
                <a:sym typeface="San Francisco Display Light"/>
              </a:defRPr>
            </a:pPr>
            <a:r>
              <a:rPr lang="zh-TW" altLang="en-US" sz="3200" b="1" kern="0" dirty="0">
                <a:solidFill>
                  <a:schemeClr val="accent4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技 術 與 工 具</a:t>
            </a:r>
            <a:endParaRPr sz="3200" b="1" kern="0" dirty="0">
              <a:solidFill>
                <a:schemeClr val="accent4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TextBox 65">
            <a:extLst>
              <a:ext uri="{FF2B5EF4-FFF2-40B4-BE49-F238E27FC236}">
                <a16:creationId xmlns:a16="http://schemas.microsoft.com/office/drawing/2014/main" id="{A29398ED-2320-2254-BBB1-28EC476E4391}"/>
              </a:ext>
            </a:extLst>
          </p:cNvPr>
          <p:cNvSpPr txBox="1"/>
          <p:nvPr/>
        </p:nvSpPr>
        <p:spPr>
          <a:xfrm>
            <a:off x="740397" y="1655117"/>
            <a:ext cx="2172127" cy="461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  <a:defRPr/>
            </a:pPr>
            <a:r>
              <a:rPr lang="en-US" altLang="zh-TW" sz="2400" b="1" dirty="0"/>
              <a:t>Technology</a:t>
            </a:r>
            <a:r>
              <a:rPr lang="en-US" altLang="zh-CN" sz="2400" b="1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 &amp; Tools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gency FB" panose="020F0502020204030204"/>
              <a:ea typeface="微软雅黑"/>
              <a:cs typeface="+mn-ea"/>
              <a:sym typeface="+mn-lt"/>
            </a:endParaRPr>
          </a:p>
        </p:txBody>
      </p:sp>
      <p:grpSp>
        <p:nvGrpSpPr>
          <p:cNvPr id="169" name="群組 168">
            <a:extLst>
              <a:ext uri="{FF2B5EF4-FFF2-40B4-BE49-F238E27FC236}">
                <a16:creationId xmlns:a16="http://schemas.microsoft.com/office/drawing/2014/main" id="{86867FB0-4703-A41E-FF8B-A438F07E4196}"/>
              </a:ext>
            </a:extLst>
          </p:cNvPr>
          <p:cNvGrpSpPr>
            <a:grpSpLocks noChangeAspect="1"/>
          </p:cNvGrpSpPr>
          <p:nvPr/>
        </p:nvGrpSpPr>
        <p:grpSpPr>
          <a:xfrm>
            <a:off x="6373488" y="3612213"/>
            <a:ext cx="5230818" cy="2700000"/>
            <a:chOff x="5388045" y="2065573"/>
            <a:chExt cx="6261325" cy="3231920"/>
          </a:xfrm>
        </p:grpSpPr>
        <p:pic>
          <p:nvPicPr>
            <p:cNvPr id="57" name="圖片 56">
              <a:extLst>
                <a:ext uri="{FF2B5EF4-FFF2-40B4-BE49-F238E27FC236}">
                  <a16:creationId xmlns:a16="http://schemas.microsoft.com/office/drawing/2014/main" id="{E2A9E76F-8280-7605-A095-4BBCF68282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1188" y="2065573"/>
              <a:ext cx="3351242" cy="1758188"/>
            </a:xfrm>
            <a:prstGeom prst="rect">
              <a:avLst/>
            </a:prstGeom>
          </p:spPr>
        </p:pic>
        <p:pic>
          <p:nvPicPr>
            <p:cNvPr id="61" name="圖片 60">
              <a:extLst>
                <a:ext uri="{FF2B5EF4-FFF2-40B4-BE49-F238E27FC236}">
                  <a16:creationId xmlns:a16="http://schemas.microsoft.com/office/drawing/2014/main" id="{25EC0112-EB58-AC32-183F-F85B6C41FE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16153" y="4242580"/>
              <a:ext cx="1054913" cy="1054913"/>
            </a:xfrm>
            <a:prstGeom prst="rect">
              <a:avLst/>
            </a:prstGeom>
          </p:spPr>
        </p:pic>
        <p:pic>
          <p:nvPicPr>
            <p:cNvPr id="63" name="圖片 62">
              <a:extLst>
                <a:ext uri="{FF2B5EF4-FFF2-40B4-BE49-F238E27FC236}">
                  <a16:creationId xmlns:a16="http://schemas.microsoft.com/office/drawing/2014/main" id="{F105FEC4-2769-6FE3-3CB9-37755F875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2254" y="4241670"/>
              <a:ext cx="1054913" cy="1054913"/>
            </a:xfrm>
            <a:prstGeom prst="rect">
              <a:avLst/>
            </a:prstGeom>
          </p:spPr>
        </p:pic>
        <p:pic>
          <p:nvPicPr>
            <p:cNvPr id="129" name="圖片 128">
              <a:extLst>
                <a:ext uri="{FF2B5EF4-FFF2-40B4-BE49-F238E27FC236}">
                  <a16:creationId xmlns:a16="http://schemas.microsoft.com/office/drawing/2014/main" id="{E86A6AD4-B43E-1891-4897-3CCBAC06A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64665" y="4234241"/>
              <a:ext cx="1054913" cy="1054913"/>
            </a:xfrm>
            <a:prstGeom prst="rect">
              <a:avLst/>
            </a:prstGeom>
          </p:spPr>
        </p:pic>
        <p:pic>
          <p:nvPicPr>
            <p:cNvPr id="133" name="圖片 132">
              <a:extLst>
                <a:ext uri="{FF2B5EF4-FFF2-40B4-BE49-F238E27FC236}">
                  <a16:creationId xmlns:a16="http://schemas.microsoft.com/office/drawing/2014/main" id="{0B08F706-8C08-A429-D9B6-5A58F3873E2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94457" y="4234241"/>
              <a:ext cx="1054913" cy="1054913"/>
            </a:xfrm>
            <a:prstGeom prst="rect">
              <a:avLst/>
            </a:prstGeom>
          </p:spPr>
        </p:pic>
        <p:pic>
          <p:nvPicPr>
            <p:cNvPr id="135" name="圖片 134">
              <a:extLst>
                <a:ext uri="{FF2B5EF4-FFF2-40B4-BE49-F238E27FC236}">
                  <a16:creationId xmlns:a16="http://schemas.microsoft.com/office/drawing/2014/main" id="{5A1C1D8A-6469-AE8A-F114-6A4BB68516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4974" y="4237956"/>
              <a:ext cx="1054913" cy="1054913"/>
            </a:xfrm>
            <a:prstGeom prst="rect">
              <a:avLst/>
            </a:prstGeom>
          </p:spPr>
        </p:pic>
        <p:grpSp>
          <p:nvGrpSpPr>
            <p:cNvPr id="149" name="群組 148">
              <a:extLst>
                <a:ext uri="{FF2B5EF4-FFF2-40B4-BE49-F238E27FC236}">
                  <a16:creationId xmlns:a16="http://schemas.microsoft.com/office/drawing/2014/main" id="{9A4F5558-CD0C-7E3B-1BAE-C7C75C6E1719}"/>
                </a:ext>
              </a:extLst>
            </p:cNvPr>
            <p:cNvGrpSpPr/>
            <p:nvPr/>
          </p:nvGrpSpPr>
          <p:grpSpPr>
            <a:xfrm rot="5400000">
              <a:off x="8238889" y="1720958"/>
              <a:ext cx="478665" cy="4560449"/>
              <a:chOff x="4999367" y="1094547"/>
              <a:chExt cx="490048" cy="4668903"/>
            </a:xfrm>
          </p:grpSpPr>
          <p:sp>
            <p:nvSpPr>
              <p:cNvPr id="150" name="手繪多邊形: 圖案 149">
                <a:extLst>
                  <a:ext uri="{FF2B5EF4-FFF2-40B4-BE49-F238E27FC236}">
                    <a16:creationId xmlns:a16="http://schemas.microsoft.com/office/drawing/2014/main" id="{3BED7630-9EB2-C8B1-64EB-98054F8192AD}"/>
                  </a:ext>
                </a:extLst>
              </p:cNvPr>
              <p:cNvSpPr/>
              <p:nvPr/>
            </p:nvSpPr>
            <p:spPr>
              <a:xfrm>
                <a:off x="4999367" y="3428999"/>
                <a:ext cx="490048" cy="2334451"/>
              </a:xfrm>
              <a:custGeom>
                <a:avLst/>
                <a:gdLst>
                  <a:gd name="connsiteX0" fmla="*/ 0 w 490048"/>
                  <a:gd name="connsiteY0" fmla="*/ 0 h 2334451"/>
                  <a:gd name="connsiteX1" fmla="*/ 245024 w 490048"/>
                  <a:gd name="connsiteY1" fmla="*/ 0 h 2334451"/>
                  <a:gd name="connsiteX2" fmla="*/ 245024 w 490048"/>
                  <a:gd name="connsiteY2" fmla="*/ 2334451 h 2334451"/>
                  <a:gd name="connsiteX3" fmla="*/ 490048 w 490048"/>
                  <a:gd name="connsiteY3" fmla="*/ 2334451 h 2334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0048" h="2334451">
                    <a:moveTo>
                      <a:pt x="0" y="0"/>
                    </a:moveTo>
                    <a:lnTo>
                      <a:pt x="245024" y="0"/>
                    </a:lnTo>
                    <a:lnTo>
                      <a:pt x="245024" y="2334451"/>
                    </a:lnTo>
                    <a:lnTo>
                      <a:pt x="490048" y="2334451"/>
                    </a:lnTo>
                  </a:path>
                </a:pathLst>
              </a:custGeom>
              <a:noFill/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198091" tIns="1107593" rIns="198091" bIns="1107592" numCol="1" spcCol="1270" anchor="ctr" anchorCtr="0">
                <a:noAutofit/>
              </a:bodyPr>
              <a:lstStyle/>
              <a:p>
                <a:pPr marL="0" lvl="0" indent="0" algn="ctr" defTabSz="3556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zh-TW" altLang="en-US" sz="800" kern="1200"/>
              </a:p>
            </p:txBody>
          </p:sp>
          <p:sp>
            <p:nvSpPr>
              <p:cNvPr id="151" name="手繪多邊形: 圖案 150">
                <a:extLst>
                  <a:ext uri="{FF2B5EF4-FFF2-40B4-BE49-F238E27FC236}">
                    <a16:creationId xmlns:a16="http://schemas.microsoft.com/office/drawing/2014/main" id="{FDF07110-B4E4-2E7B-8A12-3BE0318153A8}"/>
                  </a:ext>
                </a:extLst>
              </p:cNvPr>
              <p:cNvSpPr/>
              <p:nvPr/>
            </p:nvSpPr>
            <p:spPr>
              <a:xfrm>
                <a:off x="4999367" y="3428999"/>
                <a:ext cx="490048" cy="1400671"/>
              </a:xfrm>
              <a:custGeom>
                <a:avLst/>
                <a:gdLst>
                  <a:gd name="connsiteX0" fmla="*/ 0 w 490048"/>
                  <a:gd name="connsiteY0" fmla="*/ 0 h 1400671"/>
                  <a:gd name="connsiteX1" fmla="*/ 245024 w 490048"/>
                  <a:gd name="connsiteY1" fmla="*/ 0 h 1400671"/>
                  <a:gd name="connsiteX2" fmla="*/ 245024 w 490048"/>
                  <a:gd name="connsiteY2" fmla="*/ 1400671 h 1400671"/>
                  <a:gd name="connsiteX3" fmla="*/ 490048 w 490048"/>
                  <a:gd name="connsiteY3" fmla="*/ 1400671 h 14006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0048" h="1400671">
                    <a:moveTo>
                      <a:pt x="0" y="0"/>
                    </a:moveTo>
                    <a:lnTo>
                      <a:pt x="245024" y="0"/>
                    </a:lnTo>
                    <a:lnTo>
                      <a:pt x="245024" y="1400671"/>
                    </a:lnTo>
                    <a:lnTo>
                      <a:pt x="490048" y="1400671"/>
                    </a:lnTo>
                  </a:path>
                </a:pathLst>
              </a:custGeom>
              <a:noFill/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220626" tIns="663238" rIns="220626" bIns="663237" numCol="1" spcCol="1270" anchor="ctr" anchorCtr="0">
                <a:noAutofit/>
              </a:bodyPr>
              <a:lstStyle/>
              <a:p>
                <a:pPr marL="0" lvl="0" indent="0" algn="ctr" defTabSz="222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zh-TW" altLang="en-US" sz="500" kern="1200"/>
              </a:p>
            </p:txBody>
          </p:sp>
          <p:sp>
            <p:nvSpPr>
              <p:cNvPr id="152" name="手繪多邊形: 圖案 151">
                <a:extLst>
                  <a:ext uri="{FF2B5EF4-FFF2-40B4-BE49-F238E27FC236}">
                    <a16:creationId xmlns:a16="http://schemas.microsoft.com/office/drawing/2014/main" id="{746D5A50-D2BF-F313-EFEC-C7F6D792A4FB}"/>
                  </a:ext>
                </a:extLst>
              </p:cNvPr>
              <p:cNvSpPr/>
              <p:nvPr/>
            </p:nvSpPr>
            <p:spPr>
              <a:xfrm>
                <a:off x="4999367" y="3428999"/>
                <a:ext cx="490048" cy="466890"/>
              </a:xfrm>
              <a:custGeom>
                <a:avLst/>
                <a:gdLst>
                  <a:gd name="connsiteX0" fmla="*/ 0 w 490048"/>
                  <a:gd name="connsiteY0" fmla="*/ 0 h 466890"/>
                  <a:gd name="connsiteX1" fmla="*/ 245024 w 490048"/>
                  <a:gd name="connsiteY1" fmla="*/ 0 h 466890"/>
                  <a:gd name="connsiteX2" fmla="*/ 245024 w 490048"/>
                  <a:gd name="connsiteY2" fmla="*/ 466890 h 466890"/>
                  <a:gd name="connsiteX3" fmla="*/ 490048 w 490048"/>
                  <a:gd name="connsiteY3" fmla="*/ 466890 h 466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0048" h="466890">
                    <a:moveTo>
                      <a:pt x="0" y="0"/>
                    </a:moveTo>
                    <a:lnTo>
                      <a:pt x="245024" y="0"/>
                    </a:lnTo>
                    <a:lnTo>
                      <a:pt x="245024" y="466890"/>
                    </a:lnTo>
                    <a:lnTo>
                      <a:pt x="490048" y="466890"/>
                    </a:lnTo>
                  </a:path>
                </a:pathLst>
              </a:custGeom>
              <a:noFill/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240803" tIns="216524" rIns="240803" bIns="216524" numCol="1" spcCol="1270" anchor="ctr" anchorCtr="0">
                <a:noAutofit/>
              </a:bodyPr>
              <a:lstStyle/>
              <a:p>
                <a:pPr marL="0" lvl="0" indent="0" algn="ctr" defTabSz="222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zh-TW" altLang="en-US" sz="500" kern="1200"/>
              </a:p>
            </p:txBody>
          </p:sp>
          <p:sp>
            <p:nvSpPr>
              <p:cNvPr id="153" name="手繪多邊形: 圖案 152">
                <a:extLst>
                  <a:ext uri="{FF2B5EF4-FFF2-40B4-BE49-F238E27FC236}">
                    <a16:creationId xmlns:a16="http://schemas.microsoft.com/office/drawing/2014/main" id="{4109DB89-F232-E385-92E9-55F2FAA67CCC}"/>
                  </a:ext>
                </a:extLst>
              </p:cNvPr>
              <p:cNvSpPr/>
              <p:nvPr/>
            </p:nvSpPr>
            <p:spPr>
              <a:xfrm>
                <a:off x="4999367" y="2962109"/>
                <a:ext cx="490048" cy="466890"/>
              </a:xfrm>
              <a:custGeom>
                <a:avLst/>
                <a:gdLst>
                  <a:gd name="connsiteX0" fmla="*/ 0 w 490048"/>
                  <a:gd name="connsiteY0" fmla="*/ 466890 h 466890"/>
                  <a:gd name="connsiteX1" fmla="*/ 245024 w 490048"/>
                  <a:gd name="connsiteY1" fmla="*/ 466890 h 466890"/>
                  <a:gd name="connsiteX2" fmla="*/ 245024 w 490048"/>
                  <a:gd name="connsiteY2" fmla="*/ 0 h 466890"/>
                  <a:gd name="connsiteX3" fmla="*/ 490048 w 490048"/>
                  <a:gd name="connsiteY3" fmla="*/ 0 h 466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0048" h="466890">
                    <a:moveTo>
                      <a:pt x="0" y="466890"/>
                    </a:moveTo>
                    <a:lnTo>
                      <a:pt x="245024" y="466890"/>
                    </a:lnTo>
                    <a:lnTo>
                      <a:pt x="245024" y="0"/>
                    </a:lnTo>
                    <a:lnTo>
                      <a:pt x="490048" y="0"/>
                    </a:lnTo>
                  </a:path>
                </a:pathLst>
              </a:custGeom>
              <a:noFill/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240803" tIns="216523" rIns="240803" bIns="216525" numCol="1" spcCol="1270" anchor="ctr" anchorCtr="0">
                <a:noAutofit/>
              </a:bodyPr>
              <a:lstStyle/>
              <a:p>
                <a:pPr marL="0" lvl="0" indent="0" algn="ctr" defTabSz="222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zh-TW" altLang="en-US" sz="500" kern="1200"/>
              </a:p>
            </p:txBody>
          </p:sp>
          <p:sp>
            <p:nvSpPr>
              <p:cNvPr id="154" name="手繪多邊形: 圖案 153">
                <a:extLst>
                  <a:ext uri="{FF2B5EF4-FFF2-40B4-BE49-F238E27FC236}">
                    <a16:creationId xmlns:a16="http://schemas.microsoft.com/office/drawing/2014/main" id="{07B83D70-BB0B-C5A6-6A8C-A3D69AFF76D4}"/>
                  </a:ext>
                </a:extLst>
              </p:cNvPr>
              <p:cNvSpPr/>
              <p:nvPr/>
            </p:nvSpPr>
            <p:spPr>
              <a:xfrm>
                <a:off x="4999367" y="2028328"/>
                <a:ext cx="490048" cy="1400671"/>
              </a:xfrm>
              <a:custGeom>
                <a:avLst/>
                <a:gdLst>
                  <a:gd name="connsiteX0" fmla="*/ 0 w 490048"/>
                  <a:gd name="connsiteY0" fmla="*/ 1400671 h 1400671"/>
                  <a:gd name="connsiteX1" fmla="*/ 245024 w 490048"/>
                  <a:gd name="connsiteY1" fmla="*/ 1400671 h 1400671"/>
                  <a:gd name="connsiteX2" fmla="*/ 245024 w 490048"/>
                  <a:gd name="connsiteY2" fmla="*/ 0 h 1400671"/>
                  <a:gd name="connsiteX3" fmla="*/ 490048 w 490048"/>
                  <a:gd name="connsiteY3" fmla="*/ 0 h 14006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0048" h="1400671">
                    <a:moveTo>
                      <a:pt x="0" y="1400671"/>
                    </a:moveTo>
                    <a:lnTo>
                      <a:pt x="245024" y="1400671"/>
                    </a:lnTo>
                    <a:lnTo>
                      <a:pt x="245024" y="0"/>
                    </a:lnTo>
                    <a:lnTo>
                      <a:pt x="490048" y="0"/>
                    </a:lnTo>
                  </a:path>
                </a:pathLst>
              </a:custGeom>
              <a:noFill/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220626" tIns="663237" rIns="220626" bIns="663238" numCol="1" spcCol="1270" anchor="ctr" anchorCtr="0">
                <a:noAutofit/>
              </a:bodyPr>
              <a:lstStyle/>
              <a:p>
                <a:pPr marL="0" lvl="0" indent="0" algn="ctr" defTabSz="222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zh-TW" altLang="en-US" sz="500" kern="1200"/>
              </a:p>
            </p:txBody>
          </p:sp>
          <p:sp>
            <p:nvSpPr>
              <p:cNvPr id="156" name="手繪多邊形: 圖案 155">
                <a:extLst>
                  <a:ext uri="{FF2B5EF4-FFF2-40B4-BE49-F238E27FC236}">
                    <a16:creationId xmlns:a16="http://schemas.microsoft.com/office/drawing/2014/main" id="{B60DD143-DEC3-1DE1-8C08-B0E736A8A4A3}"/>
                  </a:ext>
                </a:extLst>
              </p:cNvPr>
              <p:cNvSpPr/>
              <p:nvPr/>
            </p:nvSpPr>
            <p:spPr>
              <a:xfrm>
                <a:off x="4999367" y="1094547"/>
                <a:ext cx="490048" cy="2334451"/>
              </a:xfrm>
              <a:custGeom>
                <a:avLst/>
                <a:gdLst>
                  <a:gd name="connsiteX0" fmla="*/ 0 w 490048"/>
                  <a:gd name="connsiteY0" fmla="*/ 2334451 h 2334451"/>
                  <a:gd name="connsiteX1" fmla="*/ 245024 w 490048"/>
                  <a:gd name="connsiteY1" fmla="*/ 2334451 h 2334451"/>
                  <a:gd name="connsiteX2" fmla="*/ 245024 w 490048"/>
                  <a:gd name="connsiteY2" fmla="*/ 0 h 2334451"/>
                  <a:gd name="connsiteX3" fmla="*/ 490048 w 490048"/>
                  <a:gd name="connsiteY3" fmla="*/ 0 h 2334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0048" h="2334451">
                    <a:moveTo>
                      <a:pt x="0" y="2334451"/>
                    </a:moveTo>
                    <a:lnTo>
                      <a:pt x="245024" y="2334451"/>
                    </a:lnTo>
                    <a:lnTo>
                      <a:pt x="245024" y="0"/>
                    </a:lnTo>
                    <a:lnTo>
                      <a:pt x="490048" y="0"/>
                    </a:lnTo>
                  </a:path>
                </a:pathLst>
              </a:custGeom>
              <a:noFill/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198091" tIns="1107593" rIns="198091" bIns="1107592" numCol="1" spcCol="1270" anchor="ctr" anchorCtr="0">
                <a:noAutofit/>
              </a:bodyPr>
              <a:lstStyle/>
              <a:p>
                <a:pPr marL="0" lvl="0" indent="0" algn="ctr" defTabSz="3556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zh-TW" altLang="en-US" sz="800" kern="1200" dirty="0"/>
              </a:p>
            </p:txBody>
          </p:sp>
        </p:grpSp>
        <p:pic>
          <p:nvPicPr>
            <p:cNvPr id="168" name="圖片 167">
              <a:extLst>
                <a:ext uri="{FF2B5EF4-FFF2-40B4-BE49-F238E27FC236}">
                  <a16:creationId xmlns:a16="http://schemas.microsoft.com/office/drawing/2014/main" id="{FA743311-F281-7244-7651-9EAD72F104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88045" y="4209154"/>
              <a:ext cx="1080000" cy="1080000"/>
            </a:xfrm>
            <a:prstGeom prst="rect">
              <a:avLst/>
            </a:prstGeom>
          </p:spPr>
        </p:pic>
      </p:grpSp>
      <p:grpSp>
        <p:nvGrpSpPr>
          <p:cNvPr id="5" name="群組 4">
            <a:extLst>
              <a:ext uri="{FF2B5EF4-FFF2-40B4-BE49-F238E27FC236}">
                <a16:creationId xmlns:a16="http://schemas.microsoft.com/office/drawing/2014/main" id="{2A502BFE-D4A6-801F-4688-DBA8A65F64BC}"/>
              </a:ext>
            </a:extLst>
          </p:cNvPr>
          <p:cNvGrpSpPr>
            <a:grpSpLocks noChangeAspect="1"/>
          </p:cNvGrpSpPr>
          <p:nvPr/>
        </p:nvGrpSpPr>
        <p:grpSpPr>
          <a:xfrm>
            <a:off x="7693492" y="562727"/>
            <a:ext cx="3169375" cy="2880000"/>
            <a:chOff x="846775" y="2236722"/>
            <a:chExt cx="3774034" cy="3429454"/>
          </a:xfrm>
        </p:grpSpPr>
        <p:pic>
          <p:nvPicPr>
            <p:cNvPr id="40" name="圖片 39">
              <a:extLst>
                <a:ext uri="{FF2B5EF4-FFF2-40B4-BE49-F238E27FC236}">
                  <a16:creationId xmlns:a16="http://schemas.microsoft.com/office/drawing/2014/main" id="{35FB784B-AD07-379E-642F-E7113BF4B7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775" y="2236722"/>
              <a:ext cx="3774034" cy="1980000"/>
            </a:xfrm>
            <a:prstGeom prst="rect">
              <a:avLst/>
            </a:prstGeom>
          </p:spPr>
        </p:pic>
        <p:pic>
          <p:nvPicPr>
            <p:cNvPr id="4" name="圖形 3">
              <a:extLst>
                <a:ext uri="{FF2B5EF4-FFF2-40B4-BE49-F238E27FC236}">
                  <a16:creationId xmlns:a16="http://schemas.microsoft.com/office/drawing/2014/main" id="{8B87A9DB-19AB-4F0F-E164-4B46EF9424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p:blipFill>
          <p:spPr>
            <a:xfrm>
              <a:off x="1650810" y="3686176"/>
              <a:ext cx="1980000" cy="1980000"/>
            </a:xfrm>
            <a:prstGeom prst="rect">
              <a:avLst/>
            </a:prstGeom>
          </p:spPr>
        </p:pic>
      </p:grpSp>
      <p:pic>
        <p:nvPicPr>
          <p:cNvPr id="6" name="圖片 5">
            <a:extLst>
              <a:ext uri="{FF2B5EF4-FFF2-40B4-BE49-F238E27FC236}">
                <a16:creationId xmlns:a16="http://schemas.microsoft.com/office/drawing/2014/main" id="{C55E4CCF-3ADB-60F1-B76F-C02AC33175B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6000" y="1235499"/>
            <a:ext cx="1980000" cy="1980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3665918B-1B54-2566-8259-C7E406859CA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0850" y="3949310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100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4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3" y="461962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6E0C9B1-144B-4D9B-8DCF-C9EB96EB7503}"/>
              </a:ext>
            </a:extLst>
          </p:cNvPr>
          <p:cNvSpPr txBox="1"/>
          <p:nvPr/>
        </p:nvSpPr>
        <p:spPr>
          <a:xfrm>
            <a:off x="1782173" y="1818730"/>
            <a:ext cx="207635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6000" b="1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uLnTx/>
                <a:uFillTx/>
                <a:cs typeface="+mn-ea"/>
                <a:sym typeface="+mn-lt"/>
              </a:rPr>
              <a:t>目   錄</a:t>
            </a:r>
            <a:r>
              <a:rPr lang="en-US" altLang="zh-CN" sz="4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CONENTS</a:t>
            </a:r>
            <a:endParaRPr kumimoji="0" lang="zh-CN" altLang="en-US" sz="4000" b="1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A70D9514-38F8-4859-864A-E4D0F8B07F34}"/>
              </a:ext>
            </a:extLst>
          </p:cNvPr>
          <p:cNvCxnSpPr/>
          <p:nvPr/>
        </p:nvCxnSpPr>
        <p:spPr>
          <a:xfrm>
            <a:off x="5173980" y="1798320"/>
            <a:ext cx="0" cy="267462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20">
            <a:extLst>
              <a:ext uri="{FF2B5EF4-FFF2-40B4-BE49-F238E27FC236}">
                <a16:creationId xmlns:a16="http://schemas.microsoft.com/office/drawing/2014/main" id="{5775EAD0-8CF8-334F-9AA4-43562F3A4ABD}"/>
              </a:ext>
            </a:extLst>
          </p:cNvPr>
          <p:cNvSpPr/>
          <p:nvPr/>
        </p:nvSpPr>
        <p:spPr>
          <a:xfrm>
            <a:off x="6095998" y="3950318"/>
            <a:ext cx="4592743" cy="4914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217">
              <a:lnSpc>
                <a:spcPct val="150000"/>
              </a:lnSpc>
            </a:pPr>
            <a:endParaRPr lang="en-US" sz="20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CFD9D369-FE81-19B1-8914-055BC2A77364}"/>
              </a:ext>
            </a:extLst>
          </p:cNvPr>
          <p:cNvGrpSpPr>
            <a:grpSpLocks noChangeAspect="1"/>
          </p:cNvGrpSpPr>
          <p:nvPr/>
        </p:nvGrpSpPr>
        <p:grpSpPr>
          <a:xfrm>
            <a:off x="5588374" y="276037"/>
            <a:ext cx="5607990" cy="6120000"/>
            <a:chOff x="5683562" y="59497"/>
            <a:chExt cx="5567449" cy="6075757"/>
          </a:xfrm>
        </p:grpSpPr>
        <p:grpSp>
          <p:nvGrpSpPr>
            <p:cNvPr id="9" name="群組 8">
              <a:extLst>
                <a:ext uri="{FF2B5EF4-FFF2-40B4-BE49-F238E27FC236}">
                  <a16:creationId xmlns:a16="http://schemas.microsoft.com/office/drawing/2014/main" id="{44E3A48C-F31A-8AC8-60F8-03D8C411F66D}"/>
                </a:ext>
              </a:extLst>
            </p:cNvPr>
            <p:cNvGrpSpPr/>
            <p:nvPr/>
          </p:nvGrpSpPr>
          <p:grpSpPr>
            <a:xfrm>
              <a:off x="5683562" y="2269247"/>
              <a:ext cx="5268917" cy="1502653"/>
              <a:chOff x="5869476" y="1813144"/>
              <a:chExt cx="4560718" cy="1300680"/>
            </a:xfrm>
          </p:grpSpPr>
          <p:sp>
            <p:nvSpPr>
              <p:cNvPr id="26" name="TextBox 119">
                <a:extLst>
                  <a:ext uri="{FF2B5EF4-FFF2-40B4-BE49-F238E27FC236}">
                    <a16:creationId xmlns:a16="http://schemas.microsoft.com/office/drawing/2014/main" id="{2E98CB15-3F0C-4E91-A24B-4621A740C4FE}"/>
                  </a:ext>
                </a:extLst>
              </p:cNvPr>
              <p:cNvSpPr txBox="1"/>
              <p:nvPr/>
            </p:nvSpPr>
            <p:spPr>
              <a:xfrm>
                <a:off x="5869483" y="1813144"/>
                <a:ext cx="4560711" cy="9139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4217">
                  <a:lnSpc>
                    <a:spcPct val="200000"/>
                  </a:lnSpc>
                </a:pPr>
                <a:r>
                  <a:rPr lang="en-US" sz="3600" b="1" dirty="0">
                    <a:solidFill>
                      <a:schemeClr val="accent4">
                        <a:lumMod val="75000"/>
                      </a:schemeClr>
                    </a:solidFill>
                    <a:cs typeface="+mn-ea"/>
                    <a:sym typeface="+mn-lt"/>
                  </a:rPr>
                  <a:t>03</a:t>
                </a:r>
                <a:r>
                  <a:rPr lang="zh-CN" altLang="en-US" sz="3600" b="1" dirty="0">
                    <a:solidFill>
                      <a:schemeClr val="accent4">
                        <a:lumMod val="75000"/>
                      </a:schemeClr>
                    </a:solidFill>
                    <a:cs typeface="+mn-ea"/>
                    <a:sym typeface="+mn-lt"/>
                  </a:rPr>
                  <a:t>、</a:t>
                </a:r>
                <a:r>
                  <a:rPr lang="zh-TW" altLang="en-US" sz="3600" b="1" dirty="0">
                    <a:solidFill>
                      <a:schemeClr val="accent4">
                        <a:lumMod val="75000"/>
                      </a:schemeClr>
                    </a:solidFill>
                    <a:cs typeface="+mn-ea"/>
                    <a:sym typeface="+mn-lt"/>
                  </a:rPr>
                  <a:t>雲  端  解  決  方  案</a:t>
                </a:r>
                <a:endParaRPr lang="id-ID" sz="3600" b="1" dirty="0">
                  <a:solidFill>
                    <a:schemeClr val="accent4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" name="Rectangle 120">
                <a:extLst>
                  <a:ext uri="{FF2B5EF4-FFF2-40B4-BE49-F238E27FC236}">
                    <a16:creationId xmlns:a16="http://schemas.microsoft.com/office/drawing/2014/main" id="{DD3F3576-25C5-4E55-9C4F-514BD6C13716}"/>
                  </a:ext>
                </a:extLst>
              </p:cNvPr>
              <p:cNvSpPr/>
              <p:nvPr/>
            </p:nvSpPr>
            <p:spPr>
              <a:xfrm>
                <a:off x="5869476" y="2484265"/>
                <a:ext cx="2616170" cy="62955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217">
                  <a:lnSpc>
                    <a:spcPct val="200000"/>
                  </a:lnSpc>
                </a:pPr>
                <a:r>
                  <a:rPr lang="en-US" altLang="zh-TW" sz="2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+mn-ea"/>
                    <a:sym typeface="+mn-lt"/>
                  </a:rPr>
                  <a:t>Cloud  Solvent  Program</a:t>
                </a:r>
              </a:p>
            </p:txBody>
          </p:sp>
        </p:grpSp>
        <p:grpSp>
          <p:nvGrpSpPr>
            <p:cNvPr id="21" name="群組 20">
              <a:extLst>
                <a:ext uri="{FF2B5EF4-FFF2-40B4-BE49-F238E27FC236}">
                  <a16:creationId xmlns:a16="http://schemas.microsoft.com/office/drawing/2014/main" id="{A7855D86-F643-9B6E-AB8E-6F9D57EAEDD8}"/>
                </a:ext>
              </a:extLst>
            </p:cNvPr>
            <p:cNvGrpSpPr/>
            <p:nvPr/>
          </p:nvGrpSpPr>
          <p:grpSpPr>
            <a:xfrm>
              <a:off x="5683886" y="4627573"/>
              <a:ext cx="5567125" cy="1507681"/>
              <a:chOff x="5869476" y="3869581"/>
              <a:chExt cx="4818844" cy="1305033"/>
            </a:xfrm>
          </p:grpSpPr>
          <p:sp>
            <p:nvSpPr>
              <p:cNvPr id="32" name="TextBox 119">
                <a:extLst>
                  <a:ext uri="{FF2B5EF4-FFF2-40B4-BE49-F238E27FC236}">
                    <a16:creationId xmlns:a16="http://schemas.microsoft.com/office/drawing/2014/main" id="{72C60D9A-B736-4F8A-BC87-72FCA0E82ABD}"/>
                  </a:ext>
                </a:extLst>
              </p:cNvPr>
              <p:cNvSpPr txBox="1"/>
              <p:nvPr/>
            </p:nvSpPr>
            <p:spPr>
              <a:xfrm>
                <a:off x="5869478" y="3869581"/>
                <a:ext cx="4818842" cy="9139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4217">
                  <a:lnSpc>
                    <a:spcPct val="200000"/>
                  </a:lnSpc>
                </a:pPr>
                <a:r>
                  <a:rPr lang="en-US" sz="3600" b="1" dirty="0">
                    <a:solidFill>
                      <a:schemeClr val="accent4">
                        <a:lumMod val="75000"/>
                      </a:schemeClr>
                    </a:solidFill>
                    <a:cs typeface="+mn-ea"/>
                    <a:sym typeface="+mn-lt"/>
                  </a:rPr>
                  <a:t>05</a:t>
                </a:r>
                <a:r>
                  <a:rPr lang="zh-CN" altLang="en-US" sz="3600" b="1" dirty="0">
                    <a:solidFill>
                      <a:schemeClr val="accent4">
                        <a:lumMod val="75000"/>
                      </a:schemeClr>
                    </a:solidFill>
                    <a:cs typeface="+mn-ea"/>
                    <a:sym typeface="+mn-lt"/>
                  </a:rPr>
                  <a:t>、</a:t>
                </a:r>
                <a:r>
                  <a:rPr lang="zh-TW" altLang="en-US" sz="3600" b="1" dirty="0">
                    <a:solidFill>
                      <a:schemeClr val="accent4">
                        <a:lumMod val="75000"/>
                      </a:schemeClr>
                    </a:solidFill>
                    <a:cs typeface="+mn-ea"/>
                    <a:sym typeface="+mn-lt"/>
                  </a:rPr>
                  <a:t>限  制  與  未  來  發  展</a:t>
                </a:r>
                <a:endParaRPr lang="id-ID" sz="3600" b="1" dirty="0">
                  <a:solidFill>
                    <a:schemeClr val="accent4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3" name="Rectangle 120">
                <a:extLst>
                  <a:ext uri="{FF2B5EF4-FFF2-40B4-BE49-F238E27FC236}">
                    <a16:creationId xmlns:a16="http://schemas.microsoft.com/office/drawing/2014/main" id="{D75B736A-90C7-06CB-C7A0-BEE97889FB9E}"/>
                  </a:ext>
                </a:extLst>
              </p:cNvPr>
              <p:cNvSpPr/>
              <p:nvPr/>
            </p:nvSpPr>
            <p:spPr>
              <a:xfrm>
                <a:off x="5869476" y="4545055"/>
                <a:ext cx="2480990" cy="62955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217">
                  <a:lnSpc>
                    <a:spcPct val="200000"/>
                  </a:lnSpc>
                </a:pPr>
                <a:r>
                  <a:rPr lang="en-US" sz="2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+mn-ea"/>
                    <a:sym typeface="+mn-lt"/>
                  </a:rPr>
                  <a:t>Limit  &amp;  Future  Advance</a:t>
                </a:r>
              </a:p>
            </p:txBody>
          </p:sp>
        </p:grpSp>
        <p:grpSp>
          <p:nvGrpSpPr>
            <p:cNvPr id="8" name="群組 7">
              <a:extLst>
                <a:ext uri="{FF2B5EF4-FFF2-40B4-BE49-F238E27FC236}">
                  <a16:creationId xmlns:a16="http://schemas.microsoft.com/office/drawing/2014/main" id="{C84781A7-77B2-83EF-8113-22D987592AF1}"/>
                </a:ext>
              </a:extLst>
            </p:cNvPr>
            <p:cNvGrpSpPr/>
            <p:nvPr/>
          </p:nvGrpSpPr>
          <p:grpSpPr>
            <a:xfrm>
              <a:off x="5700177" y="3431090"/>
              <a:ext cx="4324070" cy="1510816"/>
              <a:chOff x="5869476" y="2842072"/>
              <a:chExt cx="3742869" cy="1307746"/>
            </a:xfrm>
          </p:grpSpPr>
          <p:sp>
            <p:nvSpPr>
              <p:cNvPr id="29" name="TextBox 119">
                <a:extLst>
                  <a:ext uri="{FF2B5EF4-FFF2-40B4-BE49-F238E27FC236}">
                    <a16:creationId xmlns:a16="http://schemas.microsoft.com/office/drawing/2014/main" id="{3291AD94-5018-475C-8B2A-24C598A0FEBF}"/>
                  </a:ext>
                </a:extLst>
              </p:cNvPr>
              <p:cNvSpPr txBox="1"/>
              <p:nvPr/>
            </p:nvSpPr>
            <p:spPr>
              <a:xfrm>
                <a:off x="5869478" y="2842072"/>
                <a:ext cx="3742867" cy="9139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4217">
                  <a:lnSpc>
                    <a:spcPct val="200000"/>
                  </a:lnSpc>
                </a:pPr>
                <a:r>
                  <a:rPr lang="en-US" sz="3600" b="1" dirty="0">
                    <a:solidFill>
                      <a:schemeClr val="accent4">
                        <a:lumMod val="75000"/>
                      </a:schemeClr>
                    </a:solidFill>
                    <a:cs typeface="+mn-ea"/>
                    <a:sym typeface="+mn-lt"/>
                  </a:rPr>
                  <a:t>04</a:t>
                </a:r>
                <a:r>
                  <a:rPr lang="zh-CN" altLang="en-US" sz="3600" b="1" dirty="0">
                    <a:solidFill>
                      <a:schemeClr val="accent4">
                        <a:lumMod val="75000"/>
                      </a:schemeClr>
                    </a:solidFill>
                    <a:cs typeface="+mn-ea"/>
                    <a:sym typeface="+mn-lt"/>
                  </a:rPr>
                  <a:t>、</a:t>
                </a:r>
                <a:r>
                  <a:rPr lang="zh-TW" altLang="en-US" sz="3600" b="1" dirty="0">
                    <a:solidFill>
                      <a:schemeClr val="accent4">
                        <a:lumMod val="75000"/>
                      </a:schemeClr>
                    </a:solidFill>
                    <a:cs typeface="+mn-ea"/>
                    <a:sym typeface="+mn-lt"/>
                  </a:rPr>
                  <a:t>模   型   建   立 </a:t>
                </a:r>
                <a:endParaRPr lang="id-ID" sz="3600" b="1" dirty="0">
                  <a:solidFill>
                    <a:schemeClr val="accent4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" name="Rectangle 120">
                <a:extLst>
                  <a:ext uri="{FF2B5EF4-FFF2-40B4-BE49-F238E27FC236}">
                    <a16:creationId xmlns:a16="http://schemas.microsoft.com/office/drawing/2014/main" id="{39C6D6B2-F3E3-5545-C96D-5DBFE69BD6DE}"/>
                  </a:ext>
                </a:extLst>
              </p:cNvPr>
              <p:cNvSpPr/>
              <p:nvPr/>
            </p:nvSpPr>
            <p:spPr>
              <a:xfrm>
                <a:off x="5869476" y="3520259"/>
                <a:ext cx="1672022" cy="62955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217">
                  <a:lnSpc>
                    <a:spcPct val="200000"/>
                  </a:lnSpc>
                </a:pPr>
                <a:r>
                  <a:rPr lang="en-US" altLang="zh-TW" sz="2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+mn-ea"/>
                    <a:sym typeface="+mn-lt"/>
                  </a:rPr>
                  <a:t>Model  Building</a:t>
                </a:r>
              </a:p>
            </p:txBody>
          </p:sp>
        </p:grpSp>
        <p:grpSp>
          <p:nvGrpSpPr>
            <p:cNvPr id="2" name="群組 1">
              <a:extLst>
                <a:ext uri="{FF2B5EF4-FFF2-40B4-BE49-F238E27FC236}">
                  <a16:creationId xmlns:a16="http://schemas.microsoft.com/office/drawing/2014/main" id="{B392999F-FB18-53D9-BF4F-74F5FCE7C065}"/>
                </a:ext>
              </a:extLst>
            </p:cNvPr>
            <p:cNvGrpSpPr/>
            <p:nvPr/>
          </p:nvGrpSpPr>
          <p:grpSpPr>
            <a:xfrm>
              <a:off x="5683562" y="59497"/>
              <a:ext cx="4275445" cy="1511071"/>
              <a:chOff x="5875308" y="784217"/>
              <a:chExt cx="3486077" cy="1307967"/>
            </a:xfrm>
          </p:grpSpPr>
          <p:sp>
            <p:nvSpPr>
              <p:cNvPr id="5" name="TextBox 119">
                <a:extLst>
                  <a:ext uri="{FF2B5EF4-FFF2-40B4-BE49-F238E27FC236}">
                    <a16:creationId xmlns:a16="http://schemas.microsoft.com/office/drawing/2014/main" id="{D261B7D2-2EF5-A987-1371-ED47CD651958}"/>
                  </a:ext>
                </a:extLst>
              </p:cNvPr>
              <p:cNvSpPr txBox="1"/>
              <p:nvPr/>
            </p:nvSpPr>
            <p:spPr>
              <a:xfrm>
                <a:off x="5903152" y="784217"/>
                <a:ext cx="3458233" cy="9139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4217">
                  <a:lnSpc>
                    <a:spcPct val="200000"/>
                  </a:lnSpc>
                </a:pPr>
                <a:r>
                  <a:rPr lang="en-US" sz="3600" b="1" dirty="0">
                    <a:solidFill>
                      <a:schemeClr val="accent4">
                        <a:lumMod val="75000"/>
                      </a:schemeClr>
                    </a:solidFill>
                    <a:cs typeface="+mn-ea"/>
                    <a:sym typeface="+mn-lt"/>
                  </a:rPr>
                  <a:t>0</a:t>
                </a:r>
                <a:r>
                  <a:rPr lang="en-US" altLang="zh-TW" sz="3600" b="1" dirty="0">
                    <a:solidFill>
                      <a:schemeClr val="accent4">
                        <a:lumMod val="75000"/>
                      </a:schemeClr>
                    </a:solidFill>
                    <a:cs typeface="+mn-ea"/>
                    <a:sym typeface="+mn-lt"/>
                  </a:rPr>
                  <a:t>1</a:t>
                </a:r>
                <a:r>
                  <a:rPr lang="zh-CN" altLang="en-US" sz="3600" b="1" dirty="0">
                    <a:solidFill>
                      <a:schemeClr val="accent4">
                        <a:lumMod val="75000"/>
                      </a:schemeClr>
                    </a:solidFill>
                    <a:cs typeface="+mn-ea"/>
                    <a:sym typeface="+mn-lt"/>
                  </a:rPr>
                  <a:t>、</a:t>
                </a:r>
                <a:r>
                  <a:rPr lang="zh-TW" altLang="en-US" sz="3600" b="1" dirty="0">
                    <a:solidFill>
                      <a:schemeClr val="accent4">
                        <a:lumMod val="75000"/>
                      </a:schemeClr>
                    </a:solidFill>
                    <a:cs typeface="+mn-ea"/>
                    <a:sym typeface="+mn-lt"/>
                  </a:rPr>
                  <a:t>動  機  與  目  的</a:t>
                </a:r>
                <a:endParaRPr lang="id-ID" sz="3600" b="1" dirty="0">
                  <a:solidFill>
                    <a:schemeClr val="accent4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" name="Rectangle 120">
                <a:extLst>
                  <a:ext uri="{FF2B5EF4-FFF2-40B4-BE49-F238E27FC236}">
                    <a16:creationId xmlns:a16="http://schemas.microsoft.com/office/drawing/2014/main" id="{D0A7D1E1-BF4A-D0D8-0EFE-7079DEC3A787}"/>
                  </a:ext>
                </a:extLst>
              </p:cNvPr>
              <p:cNvSpPr/>
              <p:nvPr/>
            </p:nvSpPr>
            <p:spPr>
              <a:xfrm>
                <a:off x="5875308" y="1462624"/>
                <a:ext cx="2002940" cy="6295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217">
                  <a:lnSpc>
                    <a:spcPct val="200000"/>
                  </a:lnSpc>
                </a:pPr>
                <a:r>
                  <a:rPr lang="en-US" altLang="zh-CN" sz="2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cs typeface="+mn-ea"/>
                    <a:sym typeface="+mn-lt"/>
                  </a:rPr>
                  <a:t>Motivation &amp; Purpose</a:t>
                </a:r>
                <a:endPara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 panose="020F0502020204030204"/>
                  <a:ea typeface="微软雅黑"/>
                  <a:cs typeface="+mn-ea"/>
                  <a:sym typeface="+mn-lt"/>
                </a:endParaRPr>
              </a:p>
            </p:txBody>
          </p:sp>
        </p:grpSp>
        <p:grpSp>
          <p:nvGrpSpPr>
            <p:cNvPr id="15" name="群組 14">
              <a:extLst>
                <a:ext uri="{FF2B5EF4-FFF2-40B4-BE49-F238E27FC236}">
                  <a16:creationId xmlns:a16="http://schemas.microsoft.com/office/drawing/2014/main" id="{5C087A2E-44E6-C9D1-7B02-B99514643E7E}"/>
                </a:ext>
              </a:extLst>
            </p:cNvPr>
            <p:cNvGrpSpPr/>
            <p:nvPr/>
          </p:nvGrpSpPr>
          <p:grpSpPr>
            <a:xfrm>
              <a:off x="5683562" y="1168103"/>
              <a:ext cx="4275445" cy="1511071"/>
              <a:chOff x="5875308" y="784217"/>
              <a:chExt cx="3486077" cy="1307967"/>
            </a:xfrm>
          </p:grpSpPr>
          <p:sp>
            <p:nvSpPr>
              <p:cNvPr id="17" name="TextBox 119">
                <a:extLst>
                  <a:ext uri="{FF2B5EF4-FFF2-40B4-BE49-F238E27FC236}">
                    <a16:creationId xmlns:a16="http://schemas.microsoft.com/office/drawing/2014/main" id="{5CCEE44B-80D6-87EB-442E-70BF787F0404}"/>
                  </a:ext>
                </a:extLst>
              </p:cNvPr>
              <p:cNvSpPr txBox="1"/>
              <p:nvPr/>
            </p:nvSpPr>
            <p:spPr>
              <a:xfrm>
                <a:off x="5903152" y="784217"/>
                <a:ext cx="3458233" cy="9139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4217">
                  <a:lnSpc>
                    <a:spcPct val="200000"/>
                  </a:lnSpc>
                </a:pPr>
                <a:r>
                  <a:rPr lang="en-US" sz="3600" b="1" dirty="0">
                    <a:solidFill>
                      <a:schemeClr val="accent4">
                        <a:lumMod val="75000"/>
                      </a:schemeClr>
                    </a:solidFill>
                    <a:cs typeface="+mn-ea"/>
                    <a:sym typeface="+mn-lt"/>
                  </a:rPr>
                  <a:t>02</a:t>
                </a:r>
                <a:r>
                  <a:rPr lang="zh-CN" altLang="en-US" sz="3600" b="1" dirty="0">
                    <a:solidFill>
                      <a:schemeClr val="accent4">
                        <a:lumMod val="75000"/>
                      </a:schemeClr>
                    </a:solidFill>
                    <a:cs typeface="+mn-ea"/>
                    <a:sym typeface="+mn-lt"/>
                  </a:rPr>
                  <a:t>、</a:t>
                </a:r>
                <a:r>
                  <a:rPr lang="zh-TW" altLang="en-US" sz="3600" b="1" dirty="0">
                    <a:solidFill>
                      <a:schemeClr val="accent4">
                        <a:lumMod val="75000"/>
                      </a:schemeClr>
                    </a:solidFill>
                    <a:cs typeface="+mn-ea"/>
                    <a:sym typeface="+mn-lt"/>
                  </a:rPr>
                  <a:t>資   料   來   源</a:t>
                </a:r>
                <a:endParaRPr lang="id-ID" sz="3600" b="1" dirty="0">
                  <a:solidFill>
                    <a:schemeClr val="accent4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8" name="Rectangle 120">
                <a:extLst>
                  <a:ext uri="{FF2B5EF4-FFF2-40B4-BE49-F238E27FC236}">
                    <a16:creationId xmlns:a16="http://schemas.microsoft.com/office/drawing/2014/main" id="{7C20FEB8-DB46-6FCE-0C05-5D2AF25F0EE0}"/>
                  </a:ext>
                </a:extLst>
              </p:cNvPr>
              <p:cNvSpPr/>
              <p:nvPr/>
            </p:nvSpPr>
            <p:spPr>
              <a:xfrm>
                <a:off x="5875308" y="1462624"/>
                <a:ext cx="2002940" cy="6295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217">
                  <a:lnSpc>
                    <a:spcPct val="200000"/>
                  </a:lnSpc>
                </a:pPr>
                <a:r>
                  <a:rPr lang="en-US" altLang="zh-CN" sz="2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cs typeface="+mn-ea"/>
                    <a:sym typeface="+mn-lt"/>
                  </a:rPr>
                  <a:t>Data  Source</a:t>
                </a:r>
                <a:endPara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 panose="020F0502020204030204"/>
                  <a:ea typeface="微软雅黑"/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46458013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5" y="461962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8" name="矩形 60">
            <a:extLst>
              <a:ext uri="{FF2B5EF4-FFF2-40B4-BE49-F238E27FC236}">
                <a16:creationId xmlns:a16="http://schemas.microsoft.com/office/drawing/2014/main" id="{99DBD942-B53F-48AA-B621-6970430A1989}"/>
              </a:ext>
            </a:extLst>
          </p:cNvPr>
          <p:cNvSpPr/>
          <p:nvPr/>
        </p:nvSpPr>
        <p:spPr>
          <a:xfrm>
            <a:off x="2279650" y="3217902"/>
            <a:ext cx="7632700" cy="1107996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r>
              <a:rPr lang="zh-TW" altLang="en-US" sz="7200" b="1" dirty="0">
                <a:solidFill>
                  <a:schemeClr val="accent4">
                    <a:lumMod val="75000"/>
                  </a:schemeClr>
                </a:solidFill>
                <a:cs typeface="+mn-ea"/>
                <a:sym typeface="+mn-lt"/>
              </a:rPr>
              <a:t>動   機   與   目   的</a:t>
            </a:r>
            <a:endParaRPr lang="zh-CN" altLang="en-US" sz="7200" b="1" dirty="0">
              <a:solidFill>
                <a:schemeClr val="accent4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2D6AF4E-001D-4F87-A4FB-AF9F71892769}"/>
              </a:ext>
            </a:extLst>
          </p:cNvPr>
          <p:cNvSpPr txBox="1"/>
          <p:nvPr/>
        </p:nvSpPr>
        <p:spPr>
          <a:xfrm>
            <a:off x="5074920" y="1795623"/>
            <a:ext cx="204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01</a:t>
            </a:r>
            <a:endParaRPr lang="zh-CN" altLang="en-US" sz="8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TextBox 66">
            <a:extLst>
              <a:ext uri="{FF2B5EF4-FFF2-40B4-BE49-F238E27FC236}">
                <a16:creationId xmlns:a16="http://schemas.microsoft.com/office/drawing/2014/main" id="{6E4D8AA4-E8D3-4D16-AA15-D41229C8214F}"/>
              </a:ext>
            </a:extLst>
          </p:cNvPr>
          <p:cNvSpPr txBox="1"/>
          <p:nvPr/>
        </p:nvSpPr>
        <p:spPr>
          <a:xfrm>
            <a:off x="4148978" y="4325937"/>
            <a:ext cx="3894044" cy="707886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Motivation &amp; Purpose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DB423B2-8CCF-597A-A4E8-2F3BCB919CE8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9075" y="3953823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160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542925" y="461538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5" name="Shape 1906">
            <a:extLst>
              <a:ext uri="{FF2B5EF4-FFF2-40B4-BE49-F238E27FC236}">
                <a16:creationId xmlns:a16="http://schemas.microsoft.com/office/drawing/2014/main" id="{B474CCF2-9732-4432-8406-3F0135CFA1E7}"/>
              </a:ext>
            </a:extLst>
          </p:cNvPr>
          <p:cNvSpPr/>
          <p:nvPr/>
        </p:nvSpPr>
        <p:spPr>
          <a:xfrm>
            <a:off x="740397" y="1065076"/>
            <a:ext cx="2590453" cy="592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b">
            <a:spAutoFit/>
          </a:bodyPr>
          <a:lstStyle/>
          <a:p>
            <a:pPr defTabSz="412750" hangingPunct="0">
              <a:lnSpc>
                <a:spcPct val="120000"/>
              </a:lnSpc>
              <a:defRPr sz="3300">
                <a:solidFill>
                  <a:srgbClr val="53585F"/>
                </a:solidFill>
                <a:latin typeface="San Francisco Display Light"/>
                <a:ea typeface="San Francisco Display Light"/>
                <a:cs typeface="San Francisco Display Light"/>
                <a:sym typeface="San Francisco Display Light"/>
              </a:defRPr>
            </a:pPr>
            <a:r>
              <a:rPr lang="zh-TW" altLang="en-US" sz="3200" b="1" kern="0" dirty="0">
                <a:solidFill>
                  <a:schemeClr val="accent4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動 機 與 目 的</a:t>
            </a:r>
            <a:endParaRPr sz="3200" b="1" kern="0" dirty="0">
              <a:solidFill>
                <a:schemeClr val="accent4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TextBox 65">
            <a:extLst>
              <a:ext uri="{FF2B5EF4-FFF2-40B4-BE49-F238E27FC236}">
                <a16:creationId xmlns:a16="http://schemas.microsoft.com/office/drawing/2014/main" id="{A29398ED-2320-2254-BBB1-28EC476E4391}"/>
              </a:ext>
            </a:extLst>
          </p:cNvPr>
          <p:cNvSpPr txBox="1"/>
          <p:nvPr/>
        </p:nvSpPr>
        <p:spPr>
          <a:xfrm>
            <a:off x="740397" y="1666191"/>
            <a:ext cx="2394437" cy="461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  <a:defRPr/>
            </a:pPr>
            <a:r>
              <a:rPr lang="en-US" altLang="zh-CN" sz="2400" b="1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Motivation &amp; Purpose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gency FB" panose="020F0502020204030204"/>
              <a:ea typeface="微软雅黑"/>
              <a:cs typeface="+mn-ea"/>
              <a:sym typeface="+mn-lt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D9F0375A-B8BE-8D87-39D5-08D05E7DA7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0695" y="453071"/>
            <a:ext cx="2340000" cy="2340000"/>
          </a:xfrm>
          <a:prstGeom prst="rect">
            <a:avLst/>
          </a:prstGeom>
        </p:spPr>
      </p:pic>
      <p:sp>
        <p:nvSpPr>
          <p:cNvPr id="19" name="文字方塊 18">
            <a:extLst>
              <a:ext uri="{FF2B5EF4-FFF2-40B4-BE49-F238E27FC236}">
                <a16:creationId xmlns:a16="http://schemas.microsoft.com/office/drawing/2014/main" id="{DA22EC96-8F26-6281-F4FC-B1E31B61FE1E}"/>
              </a:ext>
            </a:extLst>
          </p:cNvPr>
          <p:cNvSpPr txBox="1"/>
          <p:nvPr/>
        </p:nvSpPr>
        <p:spPr>
          <a:xfrm>
            <a:off x="3601559" y="1362730"/>
            <a:ext cx="60740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800" b="1" dirty="0">
                <a:solidFill>
                  <a:srgbClr val="00206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動機 → </a:t>
            </a:r>
            <a:r>
              <a:rPr lang="zh-TW" altLang="en-US" sz="2800" dirty="0">
                <a:solidFill>
                  <a:srgbClr val="00206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想開始投資卻又不想被收割</a:t>
            </a:r>
            <a:endParaRPr lang="zh-TW" altLang="en-US" sz="1600" dirty="0">
              <a:solidFill>
                <a:srgbClr val="002060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FF508242-2A50-0864-8995-902E92494622}"/>
              </a:ext>
            </a:extLst>
          </p:cNvPr>
          <p:cNvGrpSpPr/>
          <p:nvPr/>
        </p:nvGrpSpPr>
        <p:grpSpPr>
          <a:xfrm>
            <a:off x="2143002" y="2026351"/>
            <a:ext cx="6131807" cy="4042689"/>
            <a:chOff x="2143002" y="2026351"/>
            <a:chExt cx="6131807" cy="4042689"/>
          </a:xfrm>
        </p:grpSpPr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082A7822-FD7C-9969-7244-92D998FD6B38}"/>
                </a:ext>
              </a:extLst>
            </p:cNvPr>
            <p:cNvSpPr txBox="1"/>
            <p:nvPr/>
          </p:nvSpPr>
          <p:spPr>
            <a:xfrm>
              <a:off x="2143002" y="4991822"/>
              <a:ext cx="6131807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TW" altLang="en-US" sz="2800" b="1" i="0" u="none" strike="noStrike" cap="none" dirty="0">
                  <a:solidFill>
                    <a:srgbClr val="002060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目的 </a:t>
              </a:r>
              <a:r>
                <a:rPr lang="zh-TW" altLang="en-US" sz="2800" b="1" dirty="0">
                  <a:solidFill>
                    <a:srgbClr val="002060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→ </a:t>
              </a:r>
              <a:r>
                <a:rPr lang="zh-TW" altLang="en-US" sz="2800" dirty="0">
                  <a:solidFill>
                    <a:srgbClr val="002060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跟著主力的腳步</a:t>
              </a:r>
              <a:r>
                <a:rPr lang="zh-TW" altLang="en-US" sz="2800" dirty="0" smtClean="0">
                  <a:solidFill>
                    <a:srgbClr val="002060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達到：</a:t>
              </a:r>
              <a:endParaRPr lang="en-US" altLang="zh-TW" sz="2800" dirty="0">
                <a:solidFill>
                  <a:srgbClr val="002060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  <a:p>
              <a:pPr algn="ctr"/>
              <a:r>
                <a:rPr lang="zh-TW" altLang="en-US" sz="3600" b="1" dirty="0">
                  <a:solidFill>
                    <a:srgbClr val="7030A0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賺的比大盤多賠得比大盤少</a:t>
              </a:r>
              <a:endParaRPr lang="zh-TW" altLang="en-US" sz="2800" dirty="0">
                <a:solidFill>
                  <a:srgbClr val="002060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  <p:grpSp>
          <p:nvGrpSpPr>
            <p:cNvPr id="22" name="群組 21">
              <a:extLst>
                <a:ext uri="{FF2B5EF4-FFF2-40B4-BE49-F238E27FC236}">
                  <a16:creationId xmlns:a16="http://schemas.microsoft.com/office/drawing/2014/main" id="{E78D1696-3544-F20E-6F6D-1B7EADA70A4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342507" y="2026351"/>
              <a:ext cx="5142407" cy="3060000"/>
              <a:chOff x="466080" y="3192525"/>
              <a:chExt cx="5384403" cy="3204000"/>
            </a:xfrm>
          </p:grpSpPr>
          <p:pic>
            <p:nvPicPr>
              <p:cNvPr id="15" name="圖片 14">
                <a:extLst>
                  <a:ext uri="{FF2B5EF4-FFF2-40B4-BE49-F238E27FC236}">
                    <a16:creationId xmlns:a16="http://schemas.microsoft.com/office/drawing/2014/main" id="{3B989C94-467C-C8DE-5ABF-E863022D5C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6080" y="3192525"/>
                <a:ext cx="5384403" cy="3204000"/>
              </a:xfrm>
              <a:prstGeom prst="rect">
                <a:avLst/>
              </a:prstGeom>
            </p:spPr>
          </p:pic>
          <p:sp>
            <p:nvSpPr>
              <p:cNvPr id="20" name="文字方塊 19">
                <a:extLst>
                  <a:ext uri="{FF2B5EF4-FFF2-40B4-BE49-F238E27FC236}">
                    <a16:creationId xmlns:a16="http://schemas.microsoft.com/office/drawing/2014/main" id="{DE0CE175-D51D-EE69-08BA-A3D4D58BA9AC}"/>
                  </a:ext>
                </a:extLst>
              </p:cNvPr>
              <p:cNvSpPr txBox="1"/>
              <p:nvPr/>
            </p:nvSpPr>
            <p:spPr>
              <a:xfrm>
                <a:off x="709620" y="4074314"/>
                <a:ext cx="492443" cy="763991"/>
              </a:xfrm>
              <a:prstGeom prst="rect">
                <a:avLst/>
              </a:prstGeom>
              <a:noFill/>
            </p:spPr>
            <p:txBody>
              <a:bodyPr vert="eaVert" wrap="none" rtlCol="0">
                <a:spAutoFit/>
              </a:bodyPr>
              <a:lstStyle/>
              <a:p>
                <a:pPr algn="ctr"/>
                <a:r>
                  <a:rPr lang="zh-TW" altLang="en-US" sz="2000" b="1" dirty="0"/>
                  <a:t>主   力</a:t>
                </a:r>
              </a:p>
            </p:txBody>
          </p:sp>
          <p:sp>
            <p:nvSpPr>
              <p:cNvPr id="21" name="文字方塊 20">
                <a:extLst>
                  <a:ext uri="{FF2B5EF4-FFF2-40B4-BE49-F238E27FC236}">
                    <a16:creationId xmlns:a16="http://schemas.microsoft.com/office/drawing/2014/main" id="{3A4E4653-8C62-A2BE-AA4B-1FBA58349721}"/>
                  </a:ext>
                </a:extLst>
              </p:cNvPr>
              <p:cNvSpPr txBox="1"/>
              <p:nvPr/>
            </p:nvSpPr>
            <p:spPr>
              <a:xfrm>
                <a:off x="5111496" y="4412529"/>
                <a:ext cx="492443" cy="763992"/>
              </a:xfrm>
              <a:prstGeom prst="rect">
                <a:avLst/>
              </a:prstGeom>
              <a:noFill/>
            </p:spPr>
            <p:txBody>
              <a:bodyPr vert="eaVert" wrap="none" rtlCol="0">
                <a:spAutoFit/>
              </a:bodyPr>
              <a:lstStyle/>
              <a:p>
                <a:pPr algn="ctr"/>
                <a:r>
                  <a:rPr lang="zh-TW" altLang="en-US" sz="2000" b="1" dirty="0"/>
                  <a:t>散   戶</a:t>
                </a:r>
              </a:p>
            </p:txBody>
          </p:sp>
        </p:grpSp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BD1A2995-82D8-1C42-82F1-318CF8C74A93}"/>
              </a:ext>
            </a:extLst>
          </p:cNvPr>
          <p:cNvGrpSpPr>
            <a:grpSpLocks noChangeAspect="1"/>
          </p:cNvGrpSpPr>
          <p:nvPr/>
        </p:nvGrpSpPr>
        <p:grpSpPr>
          <a:xfrm>
            <a:off x="9570648" y="3916351"/>
            <a:ext cx="1920093" cy="2340000"/>
            <a:chOff x="9606165" y="3652474"/>
            <a:chExt cx="1849057" cy="2253429"/>
          </a:xfrm>
        </p:grpSpPr>
        <p:sp>
          <p:nvSpPr>
            <p:cNvPr id="6" name="Google Shape;318;g2183115ed1b_0_172">
              <a:extLst>
                <a:ext uri="{FF2B5EF4-FFF2-40B4-BE49-F238E27FC236}">
                  <a16:creationId xmlns:a16="http://schemas.microsoft.com/office/drawing/2014/main" id="{1F610B87-50E4-80CE-D895-44922CFA8043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9726715" y="5278069"/>
              <a:ext cx="1607959" cy="6278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altLang="en-US" sz="2400" b="1" dirty="0">
                  <a:latin typeface="Teko"/>
                  <a:ea typeface="Teko"/>
                  <a:cs typeface="Teko"/>
                  <a:sym typeface="Teko"/>
                </a:rPr>
                <a:t> </a:t>
              </a:r>
              <a:r>
                <a:rPr lang="en-US" sz="2400" b="1" dirty="0">
                  <a:latin typeface="Teko"/>
                  <a:ea typeface="Teko"/>
                  <a:cs typeface="Teko"/>
                  <a:sym typeface="Teko"/>
                </a:rPr>
                <a:t>籌  </a:t>
              </a:r>
              <a:r>
                <a:rPr lang="zh-TW" altLang="en-US" sz="2400" b="1" dirty="0">
                  <a:latin typeface="Teko"/>
                  <a:ea typeface="Teko"/>
                  <a:cs typeface="Teko"/>
                  <a:sym typeface="Teko"/>
                </a:rPr>
                <a:t> </a:t>
              </a:r>
              <a:r>
                <a:rPr lang="en-US" sz="2400" b="1" dirty="0">
                  <a:latin typeface="Teko"/>
                  <a:ea typeface="Teko"/>
                  <a:cs typeface="Teko"/>
                  <a:sym typeface="Teko"/>
                </a:rPr>
                <a:t>碼  </a:t>
              </a:r>
              <a:r>
                <a:rPr lang="zh-TW" altLang="en-US" sz="2400" b="1" dirty="0">
                  <a:latin typeface="Teko"/>
                  <a:ea typeface="Teko"/>
                  <a:cs typeface="Teko"/>
                  <a:sym typeface="Teko"/>
                </a:rPr>
                <a:t> </a:t>
              </a:r>
              <a:r>
                <a:rPr lang="en-US" sz="2400" b="1" dirty="0" smtClean="0">
                  <a:latin typeface="Teko"/>
                  <a:ea typeface="Teko"/>
                  <a:cs typeface="Teko"/>
                  <a:sym typeface="Teko"/>
                </a:rPr>
                <a:t>面</a:t>
              </a:r>
              <a:endParaRPr sz="1900" b="1" dirty="0">
                <a:latin typeface="Teko"/>
                <a:ea typeface="Teko"/>
                <a:cs typeface="Teko"/>
                <a:sym typeface="Teko"/>
              </a:endParaRPr>
            </a:p>
          </p:txBody>
        </p:sp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57F2C661-B751-A9BA-87B5-8D14B38BB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6165" y="3652474"/>
              <a:ext cx="1849057" cy="1849055"/>
            </a:xfrm>
            <a:prstGeom prst="rect">
              <a:avLst/>
            </a:prstGeom>
          </p:spPr>
        </p:pic>
      </p:grpSp>
      <p:sp>
        <p:nvSpPr>
          <p:cNvPr id="9" name="文字方塊 8">
            <a:extLst>
              <a:ext uri="{FF2B5EF4-FFF2-40B4-BE49-F238E27FC236}">
                <a16:creationId xmlns:a16="http://schemas.microsoft.com/office/drawing/2014/main" id="{9E831D9D-3CBA-8A7C-B94E-2F8F27A77D33}"/>
              </a:ext>
            </a:extLst>
          </p:cNvPr>
          <p:cNvSpPr txBox="1"/>
          <p:nvPr/>
        </p:nvSpPr>
        <p:spPr>
          <a:xfrm>
            <a:off x="9925400" y="2978290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0050</a:t>
            </a:r>
            <a:endParaRPr lang="zh-TW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9331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24886" b="24885"/>
          <a:stretch/>
        </p:blipFill>
        <p:spPr>
          <a:xfrm>
            <a:off x="0" y="0"/>
            <a:ext cx="12192000" cy="3771901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6"/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686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</a:pPr>
            <a:endParaRPr sz="1800" b="0" i="0" u="none" strike="noStrike" cap="none">
              <a:solidFill>
                <a:srgbClr val="FFFFFF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99" name="Google Shape;199;p6"/>
          <p:cNvSpPr/>
          <p:nvPr/>
        </p:nvSpPr>
        <p:spPr>
          <a:xfrm>
            <a:off x="466725" y="461963"/>
            <a:ext cx="11258700" cy="5934000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srgbClr val="000000">
                <a:alpha val="1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</a:pPr>
            <a:endParaRPr sz="1800" b="0" i="0" u="none" strike="noStrike" cap="none">
              <a:solidFill>
                <a:srgbClr val="FFFFFF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200" name="Google Shape;200;p6"/>
          <p:cNvSpPr/>
          <p:nvPr/>
        </p:nvSpPr>
        <p:spPr>
          <a:xfrm>
            <a:off x="740397" y="618151"/>
            <a:ext cx="20583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b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b="1" i="0" u="none" strike="noStrike" cap="none" dirty="0">
                <a:solidFill>
                  <a:srgbClr val="BF9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主 力 選 擇</a:t>
            </a:r>
            <a:endParaRPr sz="3200" b="1" i="0" u="none" strike="noStrike" cap="none" dirty="0">
              <a:solidFill>
                <a:srgbClr val="BF9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01" name="Google Shape;201;p6"/>
          <p:cNvSpPr txBox="1"/>
          <p:nvPr/>
        </p:nvSpPr>
        <p:spPr>
          <a:xfrm>
            <a:off x="740397" y="1208991"/>
            <a:ext cx="2137201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fontAlgn="base">
              <a:spcBef>
                <a:spcPct val="0"/>
              </a:spcBef>
              <a:spcAft>
                <a:spcPct val="0"/>
              </a:spcAft>
              <a:buClr>
                <a:srgbClr val="595959"/>
              </a:buClr>
              <a:buSzPts val="2400"/>
              <a:defRPr/>
            </a:pPr>
            <a:r>
              <a:rPr lang="zh-TW" sz="2400" b="1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Teko"/>
              </a:rPr>
              <a:t>Main Force Choice</a:t>
            </a:r>
            <a:endParaRPr sz="2400" b="1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Teko"/>
            </a:endParaRPr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DE211D76-7A76-6B19-FD71-2A671D47AD90}"/>
              </a:ext>
            </a:extLst>
          </p:cNvPr>
          <p:cNvGrpSpPr>
            <a:grpSpLocks noChangeAspect="1"/>
          </p:cNvGrpSpPr>
          <p:nvPr/>
        </p:nvGrpSpPr>
        <p:grpSpPr>
          <a:xfrm>
            <a:off x="2877598" y="908139"/>
            <a:ext cx="2119616" cy="3240000"/>
            <a:chOff x="2546050" y="1449400"/>
            <a:chExt cx="2118006" cy="3237539"/>
          </a:xfrm>
        </p:grpSpPr>
        <p:pic>
          <p:nvPicPr>
            <p:cNvPr id="202" name="Google Shape;202;p6"/>
            <p:cNvPicPr preferRelativeResize="0">
              <a:picLocks noChangeAspect="1"/>
            </p:cNvPicPr>
            <p:nvPr/>
          </p:nvPicPr>
          <p:blipFill rotWithShape="1">
            <a:blip r:embed="rId4">
              <a:alphaModFix/>
            </a:blip>
            <a:srcRect l="70265" t="39355" r="15908" b="19459"/>
            <a:stretch/>
          </p:blipFill>
          <p:spPr>
            <a:xfrm>
              <a:off x="2801473" y="1449400"/>
              <a:ext cx="1610160" cy="270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6"/>
            <p:cNvSpPr txBox="1"/>
            <p:nvPr/>
          </p:nvSpPr>
          <p:spPr>
            <a:xfrm>
              <a:off x="2546050" y="4148139"/>
              <a:ext cx="2118006" cy="53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425450" lvl="0" indent="-342900" rtl="0">
                <a:spcBef>
                  <a:spcPts val="0"/>
                </a:spcBef>
                <a:spcAft>
                  <a:spcPts val="0"/>
                </a:spcAft>
                <a:buSzPts val="2300"/>
                <a:buFont typeface="Arial" panose="020B0604020202020204" pitchFamily="34" charset="0"/>
                <a:buChar char="•"/>
              </a:pPr>
              <a:r>
                <a:rPr lang="zh-TW" sz="2300" dirty="0">
                  <a:latin typeface="+mj-ea"/>
                  <a:ea typeface="+mj-ea"/>
                  <a:cs typeface="Teko"/>
                  <a:sym typeface="Teko"/>
                </a:rPr>
                <a:t>短線操作</a:t>
              </a:r>
              <a:endParaRPr sz="2300" dirty="0">
                <a:latin typeface="+mj-ea"/>
                <a:ea typeface="+mj-ea"/>
                <a:cs typeface="Teko"/>
                <a:sym typeface="Teko"/>
              </a:endParaRPr>
            </a:p>
          </p:txBody>
        </p:sp>
      </p:grpSp>
      <p:grpSp>
        <p:nvGrpSpPr>
          <p:cNvPr id="3" name="群組 2">
            <a:extLst>
              <a:ext uri="{FF2B5EF4-FFF2-40B4-BE49-F238E27FC236}">
                <a16:creationId xmlns:a16="http://schemas.microsoft.com/office/drawing/2014/main" id="{6DA81E4D-1B25-7193-7791-9F0887A5757E}"/>
              </a:ext>
            </a:extLst>
          </p:cNvPr>
          <p:cNvGrpSpPr>
            <a:grpSpLocks noChangeAspect="1"/>
          </p:cNvGrpSpPr>
          <p:nvPr/>
        </p:nvGrpSpPr>
        <p:grpSpPr>
          <a:xfrm>
            <a:off x="4968970" y="908139"/>
            <a:ext cx="3238860" cy="3955725"/>
            <a:chOff x="4920599" y="1550049"/>
            <a:chExt cx="3227790" cy="3942205"/>
          </a:xfrm>
        </p:grpSpPr>
        <p:pic>
          <p:nvPicPr>
            <p:cNvPr id="204" name="Google Shape;204;p6"/>
            <p:cNvPicPr preferRelativeResize="0">
              <a:picLocks noChangeAspect="1"/>
            </p:cNvPicPr>
            <p:nvPr/>
          </p:nvPicPr>
          <p:blipFill rotWithShape="1">
            <a:blip r:embed="rId4">
              <a:alphaModFix/>
            </a:blip>
            <a:srcRect l="18529" t="40628" r="67644" b="18187"/>
            <a:stretch/>
          </p:blipFill>
          <p:spPr>
            <a:xfrm>
              <a:off x="5729414" y="1550049"/>
              <a:ext cx="1610160" cy="270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8" name="Google Shape;208;p6"/>
            <p:cNvSpPr txBox="1"/>
            <p:nvPr/>
          </p:nvSpPr>
          <p:spPr>
            <a:xfrm>
              <a:off x="4920599" y="4250049"/>
              <a:ext cx="3227790" cy="12422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425450" lvl="0" indent="-342900" rtl="0">
                <a:spcBef>
                  <a:spcPts val="0"/>
                </a:spcBef>
                <a:spcAft>
                  <a:spcPts val="0"/>
                </a:spcAft>
                <a:buSzPts val="2300"/>
                <a:buFont typeface="Arial" panose="020B0604020202020204" pitchFamily="34" charset="0"/>
                <a:buChar char="•"/>
              </a:pPr>
              <a:r>
                <a:rPr lang="zh-TW" sz="2300" dirty="0">
                  <a:latin typeface="+mj-ea"/>
                  <a:ea typeface="+mj-ea"/>
                  <a:cs typeface="Teko"/>
                  <a:sym typeface="Teko"/>
                </a:rPr>
                <a:t>當沖高手</a:t>
              </a:r>
              <a:endParaRPr sz="2300" dirty="0">
                <a:latin typeface="+mj-ea"/>
                <a:ea typeface="+mj-ea"/>
                <a:cs typeface="Teko"/>
                <a:sym typeface="Teko"/>
              </a:endParaRPr>
            </a:p>
            <a:p>
              <a:pPr marL="425450" lvl="0" indent="-342900" rtl="0">
                <a:spcBef>
                  <a:spcPts val="0"/>
                </a:spcBef>
                <a:spcAft>
                  <a:spcPts val="0"/>
                </a:spcAft>
                <a:buSzPts val="2300"/>
                <a:buFont typeface="Arial" panose="020B0604020202020204" pitchFamily="34" charset="0"/>
                <a:buChar char="•"/>
              </a:pPr>
              <a:r>
                <a:rPr lang="zh-TW" sz="2300" dirty="0">
                  <a:latin typeface="+mj-ea"/>
                  <a:ea typeface="+mj-ea"/>
                  <a:cs typeface="Teko"/>
                  <a:sym typeface="Teko"/>
                </a:rPr>
                <a:t>外國</a:t>
              </a:r>
              <a:r>
                <a:rPr lang="en-US" altLang="zh-TW" sz="2300" dirty="0">
                  <a:latin typeface="+mj-ea"/>
                  <a:ea typeface="+mj-ea"/>
                  <a:cs typeface="Teko"/>
                  <a:sym typeface="Teko"/>
                </a:rPr>
                <a:t> </a:t>
              </a:r>
              <a:r>
                <a:rPr lang="en-US" altLang="zh-TW" sz="2300" dirty="0">
                  <a:latin typeface="Times New Roman" panose="02020603050405020304" pitchFamily="18" charset="0"/>
                  <a:ea typeface="+mj-ea"/>
                  <a:cs typeface="Times New Roman" panose="02020603050405020304" pitchFamily="18" charset="0"/>
                  <a:sym typeface="Teko"/>
                </a:rPr>
                <a:t>L</a:t>
              </a:r>
              <a:r>
                <a:rPr lang="zh-TW" sz="2300" dirty="0">
                  <a:latin typeface="Times New Roman" panose="02020603050405020304" pitchFamily="18" charset="0"/>
                  <a:ea typeface="+mj-ea"/>
                  <a:cs typeface="Times New Roman" panose="02020603050405020304" pitchFamily="18" charset="0"/>
                  <a:sym typeface="Teko"/>
                </a:rPr>
                <a:t>ong </a:t>
              </a:r>
              <a:r>
                <a:rPr lang="en-US" altLang="zh-TW" sz="2300" dirty="0">
                  <a:latin typeface="Times New Roman" panose="02020603050405020304" pitchFamily="18" charset="0"/>
                  <a:ea typeface="+mj-ea"/>
                  <a:cs typeface="Times New Roman" panose="02020603050405020304" pitchFamily="18" charset="0"/>
                  <a:sym typeface="Teko"/>
                </a:rPr>
                <a:t>O</a:t>
              </a:r>
              <a:r>
                <a:rPr lang="zh-TW" sz="2300" dirty="0">
                  <a:latin typeface="Times New Roman" panose="02020603050405020304" pitchFamily="18" charset="0"/>
                  <a:ea typeface="+mj-ea"/>
                  <a:cs typeface="Times New Roman" panose="02020603050405020304" pitchFamily="18" charset="0"/>
                  <a:sym typeface="Teko"/>
                </a:rPr>
                <a:t>nly</a:t>
              </a:r>
              <a:r>
                <a:rPr lang="en-US" altLang="zh-TW" sz="2300" dirty="0">
                  <a:latin typeface="Times New Roman" panose="02020603050405020304" pitchFamily="18" charset="0"/>
                  <a:ea typeface="+mj-ea"/>
                  <a:cs typeface="Times New Roman" panose="02020603050405020304" pitchFamily="18" charset="0"/>
                  <a:sym typeface="Teko"/>
                </a:rPr>
                <a:t> </a:t>
              </a:r>
              <a:r>
                <a:rPr lang="zh-TW" sz="2300" dirty="0">
                  <a:latin typeface="+mj-ea"/>
                  <a:ea typeface="+mj-ea"/>
                  <a:cs typeface="Teko"/>
                  <a:sym typeface="Teko"/>
                </a:rPr>
                <a:t>基金</a:t>
              </a:r>
              <a:endParaRPr sz="2300" dirty="0">
                <a:latin typeface="+mj-ea"/>
                <a:ea typeface="+mj-ea"/>
                <a:cs typeface="Teko"/>
                <a:sym typeface="Teko"/>
              </a:endParaRPr>
            </a:p>
            <a:p>
              <a:pPr marL="425450" lvl="0" indent="-342900" rtl="0">
                <a:spcBef>
                  <a:spcPts val="0"/>
                </a:spcBef>
                <a:spcAft>
                  <a:spcPts val="0"/>
                </a:spcAft>
                <a:buSzPts val="2300"/>
                <a:buFont typeface="Arial" panose="020B0604020202020204" pitchFamily="34" charset="0"/>
                <a:buChar char="•"/>
              </a:pPr>
              <a:r>
                <a:rPr lang="zh-TW" sz="2300" dirty="0">
                  <a:latin typeface="+mj-ea"/>
                  <a:ea typeface="+mj-ea"/>
                  <a:cs typeface="Teko"/>
                  <a:sym typeface="Teko"/>
                </a:rPr>
                <a:t>對沖基金</a:t>
              </a:r>
              <a:endParaRPr sz="2300" dirty="0">
                <a:latin typeface="+mj-ea"/>
                <a:ea typeface="+mj-ea"/>
                <a:cs typeface="Teko"/>
                <a:sym typeface="Teko"/>
              </a:endParaRPr>
            </a:p>
          </p:txBody>
        </p:sp>
      </p:grpSp>
      <p:grpSp>
        <p:nvGrpSpPr>
          <p:cNvPr id="4" name="群組 3">
            <a:extLst>
              <a:ext uri="{FF2B5EF4-FFF2-40B4-BE49-F238E27FC236}">
                <a16:creationId xmlns:a16="http://schemas.microsoft.com/office/drawing/2014/main" id="{40F3E654-71FF-7107-2133-0F56DE9F4764}"/>
              </a:ext>
            </a:extLst>
          </p:cNvPr>
          <p:cNvGrpSpPr/>
          <p:nvPr/>
        </p:nvGrpSpPr>
        <p:grpSpPr>
          <a:xfrm>
            <a:off x="8493105" y="941575"/>
            <a:ext cx="1806097" cy="3412800"/>
            <a:chOff x="8867148" y="1640049"/>
            <a:chExt cx="1806097" cy="3412800"/>
          </a:xfrm>
        </p:grpSpPr>
        <p:pic>
          <p:nvPicPr>
            <p:cNvPr id="203" name="Google Shape;203;p6"/>
            <p:cNvPicPr preferRelativeResize="0">
              <a:picLocks noChangeAspect="1"/>
            </p:cNvPicPr>
            <p:nvPr/>
          </p:nvPicPr>
          <p:blipFill rotWithShape="1">
            <a:blip r:embed="rId4">
              <a:alphaModFix/>
            </a:blip>
            <a:srcRect l="43733" t="41569" r="43578" b="21125"/>
            <a:stretch/>
          </p:blipFill>
          <p:spPr>
            <a:xfrm>
              <a:off x="9008922" y="1640049"/>
              <a:ext cx="1522551" cy="252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9" name="Google Shape;209;p6"/>
            <p:cNvSpPr txBox="1"/>
            <p:nvPr/>
          </p:nvSpPr>
          <p:spPr>
            <a:xfrm>
              <a:off x="8867148" y="4160049"/>
              <a:ext cx="1806097" cy="89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425450" lvl="0" indent="-342900" algn="l" rtl="0">
                <a:spcBef>
                  <a:spcPts val="0"/>
                </a:spcBef>
                <a:spcAft>
                  <a:spcPts val="0"/>
                </a:spcAft>
                <a:buSzPts val="2300"/>
                <a:buFont typeface="Arial" panose="020B0604020202020204" pitchFamily="34" charset="0"/>
                <a:buChar char="•"/>
              </a:pPr>
              <a:r>
                <a:rPr lang="zh-TW" sz="2300" dirty="0">
                  <a:latin typeface="+mj-ea"/>
                  <a:ea typeface="+mj-ea"/>
                  <a:cs typeface="Teko"/>
                  <a:sym typeface="Teko"/>
                </a:rPr>
                <a:t>被動投信</a:t>
              </a:r>
              <a:endParaRPr sz="2300" dirty="0">
                <a:latin typeface="+mj-ea"/>
                <a:ea typeface="+mj-ea"/>
                <a:cs typeface="Teko"/>
                <a:sym typeface="Teko"/>
              </a:endParaRPr>
            </a:p>
            <a:p>
              <a:pPr marL="425450" lvl="0" indent="-342900" algn="l" rtl="0">
                <a:spcBef>
                  <a:spcPts val="0"/>
                </a:spcBef>
                <a:spcAft>
                  <a:spcPts val="0"/>
                </a:spcAft>
                <a:buSzPts val="2300"/>
                <a:buFont typeface="Arial" panose="020B0604020202020204" pitchFamily="34" charset="0"/>
                <a:buChar char="•"/>
              </a:pPr>
              <a:r>
                <a:rPr lang="zh-TW" sz="2300" dirty="0">
                  <a:latin typeface="+mj-ea"/>
                  <a:ea typeface="+mj-ea"/>
                  <a:cs typeface="Teko"/>
                  <a:sym typeface="Teko"/>
                </a:rPr>
                <a:t>主動投信</a:t>
              </a:r>
              <a:endParaRPr sz="2300" dirty="0">
                <a:latin typeface="+mj-ea"/>
                <a:ea typeface="+mj-ea"/>
                <a:cs typeface="Teko"/>
                <a:sym typeface="Teko"/>
              </a:endParaRPr>
            </a:p>
          </p:txBody>
        </p:sp>
      </p:grpSp>
      <p:grpSp>
        <p:nvGrpSpPr>
          <p:cNvPr id="6" name="群組 5">
            <a:extLst>
              <a:ext uri="{FF2B5EF4-FFF2-40B4-BE49-F238E27FC236}">
                <a16:creationId xmlns:a16="http://schemas.microsoft.com/office/drawing/2014/main" id="{969C7144-BE2B-F234-E40E-EFBC965A4522}"/>
              </a:ext>
            </a:extLst>
          </p:cNvPr>
          <p:cNvGrpSpPr>
            <a:grpSpLocks noChangeAspect="1"/>
          </p:cNvGrpSpPr>
          <p:nvPr/>
        </p:nvGrpSpPr>
        <p:grpSpPr>
          <a:xfrm>
            <a:off x="1621575" y="4875827"/>
            <a:ext cx="3898153" cy="900000"/>
            <a:chOff x="3384406" y="5198614"/>
            <a:chExt cx="3754675" cy="866874"/>
          </a:xfrm>
        </p:grpSpPr>
        <p:sp>
          <p:nvSpPr>
            <p:cNvPr id="205" name="Google Shape;205;p6"/>
            <p:cNvSpPr txBox="1"/>
            <p:nvPr/>
          </p:nvSpPr>
          <p:spPr>
            <a:xfrm>
              <a:off x="4490405" y="5198614"/>
              <a:ext cx="2648676" cy="8668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3200"/>
                <a:buFont typeface="Arial"/>
                <a:buNone/>
              </a:pPr>
              <a:r>
                <a:rPr lang="zh-TW" sz="3200" dirty="0">
                  <a:solidFill>
                    <a:schemeClr val="dk1"/>
                  </a:solidFill>
                  <a:latin typeface="Teko"/>
                  <a:ea typeface="Teko"/>
                  <a:cs typeface="Teko"/>
                  <a:sym typeface="Teko"/>
                </a:rPr>
                <a:t> </a:t>
              </a:r>
              <a:r>
                <a:rPr lang="zh-TW" sz="3200" dirty="0">
                  <a:solidFill>
                    <a:schemeClr val="dk1"/>
                  </a:solidFill>
                  <a:latin typeface="+mj-ea"/>
                  <a:ea typeface="+mj-ea"/>
                  <a:cs typeface="Teko"/>
                  <a:sym typeface="Teko"/>
                </a:rPr>
                <a:t>選 擇 </a:t>
              </a:r>
              <a:r>
                <a:rPr lang="zh-TW" sz="4000" b="1" dirty="0">
                  <a:solidFill>
                    <a:srgbClr val="7030A0"/>
                  </a:solidFill>
                  <a:latin typeface="+mj-ea"/>
                  <a:ea typeface="+mj-ea"/>
                  <a:cs typeface="Teko"/>
                  <a:sym typeface="Teko"/>
                </a:rPr>
                <a:t>投 信</a:t>
              </a:r>
              <a:endParaRPr dirty="0">
                <a:latin typeface="+mj-ea"/>
                <a:ea typeface="+mj-ea"/>
                <a:cs typeface="Teko"/>
                <a:sym typeface="Teko"/>
              </a:endParaRPr>
            </a:p>
          </p:txBody>
        </p:sp>
        <p:sp>
          <p:nvSpPr>
            <p:cNvPr id="5" name="向右箭號 12">
              <a:extLst>
                <a:ext uri="{FF2B5EF4-FFF2-40B4-BE49-F238E27FC236}">
                  <a16:creationId xmlns:a16="http://schemas.microsoft.com/office/drawing/2014/main" id="{4C244ABB-3B46-78A6-9BC4-BB95A029BE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84406" y="5402030"/>
              <a:ext cx="1105999" cy="547831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20" name="Google Shape;209;p6"/>
          <p:cNvSpPr txBox="1"/>
          <p:nvPr/>
        </p:nvSpPr>
        <p:spPr>
          <a:xfrm>
            <a:off x="8493105" y="4441612"/>
            <a:ext cx="3232320" cy="1600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2550" lvl="0">
              <a:buSzPts val="2300"/>
            </a:pPr>
            <a:r>
              <a:rPr lang="zh-TW" altLang="en-US" sz="2300" dirty="0" smtClean="0">
                <a:latin typeface="+mj-ea"/>
                <a:ea typeface="+mj-ea"/>
                <a:cs typeface="Teko"/>
                <a:sym typeface="Teko"/>
              </a:rPr>
              <a:t>優勢 </a:t>
            </a:r>
            <a:r>
              <a:rPr lang="en-US" altLang="zh-TW" sz="2300" dirty="0" smtClean="0">
                <a:latin typeface="+mj-ea"/>
                <a:ea typeface="+mj-ea"/>
                <a:cs typeface="Teko"/>
                <a:sym typeface="Teko"/>
              </a:rPr>
              <a:t>-&gt;</a:t>
            </a:r>
            <a:r>
              <a:rPr lang="zh-TW" altLang="en-US" sz="2300" dirty="0" smtClean="0">
                <a:latin typeface="+mj-ea"/>
                <a:ea typeface="+mj-ea"/>
                <a:cs typeface="Teko"/>
                <a:sym typeface="Teko"/>
              </a:rPr>
              <a:t> 中小型股</a:t>
            </a:r>
            <a:endParaRPr lang="en-US" altLang="zh-TW" sz="2300" dirty="0" smtClean="0">
              <a:latin typeface="+mj-ea"/>
              <a:ea typeface="+mj-ea"/>
              <a:cs typeface="Teko"/>
              <a:sym typeface="Teko"/>
            </a:endParaRPr>
          </a:p>
          <a:p>
            <a:pPr marL="425450" lvl="0" indent="-342900">
              <a:buSzPts val="2300"/>
              <a:buFont typeface="Arial" panose="020B0604020202020204" pitchFamily="34" charset="0"/>
              <a:buChar char="•"/>
            </a:pPr>
            <a:r>
              <a:rPr lang="zh-TW" altLang="en-US" sz="2300" dirty="0" smtClean="0">
                <a:latin typeface="+mj-ea"/>
                <a:ea typeface="+mj-ea"/>
                <a:cs typeface="Teko"/>
                <a:sym typeface="Teko"/>
              </a:rPr>
              <a:t>法說</a:t>
            </a:r>
            <a:endParaRPr lang="en-US" altLang="zh-TW" sz="2300" dirty="0" smtClean="0">
              <a:latin typeface="+mj-ea"/>
              <a:ea typeface="+mj-ea"/>
              <a:cs typeface="Teko"/>
              <a:sym typeface="Teko"/>
            </a:endParaRPr>
          </a:p>
          <a:p>
            <a:pPr marL="425450" lvl="0" indent="-342900">
              <a:buSzPts val="2300"/>
              <a:buFont typeface="Arial" panose="020B0604020202020204" pitchFamily="34" charset="0"/>
              <a:buChar char="•"/>
            </a:pPr>
            <a:r>
              <a:rPr lang="zh-TW" altLang="en-US" sz="2300" dirty="0" smtClean="0">
                <a:latin typeface="+mj-ea"/>
                <a:ea typeface="+mj-ea"/>
                <a:cs typeface="Teko"/>
                <a:sym typeface="Teko"/>
              </a:rPr>
              <a:t>研究員</a:t>
            </a:r>
            <a:r>
              <a:rPr lang="en-US" altLang="zh-TW" sz="2300" dirty="0" smtClean="0">
                <a:latin typeface="+mj-ea"/>
                <a:ea typeface="+mj-ea"/>
                <a:cs typeface="Teko"/>
                <a:sym typeface="Teko"/>
              </a:rPr>
              <a:t>call</a:t>
            </a:r>
            <a:r>
              <a:rPr lang="zh-TW" altLang="en-US" sz="2300" dirty="0" smtClean="0">
                <a:latin typeface="+mj-ea"/>
                <a:ea typeface="+mj-ea"/>
                <a:cs typeface="Teko"/>
                <a:sym typeface="Teko"/>
              </a:rPr>
              <a:t>公司</a:t>
            </a:r>
            <a:endParaRPr lang="en-US" altLang="zh-TW" sz="2300" dirty="0" smtClean="0">
              <a:latin typeface="+mj-ea"/>
              <a:ea typeface="+mj-ea"/>
              <a:cs typeface="Teko"/>
              <a:sym typeface="Teko"/>
            </a:endParaRPr>
          </a:p>
          <a:p>
            <a:pPr marL="425450" lvl="0" indent="-342900">
              <a:buSzPts val="2300"/>
              <a:buFont typeface="Arial" panose="020B0604020202020204" pitchFamily="34" charset="0"/>
              <a:buChar char="•"/>
            </a:pPr>
            <a:r>
              <a:rPr lang="zh-TW" altLang="en-US" sz="2300" dirty="0" smtClean="0">
                <a:latin typeface="+mj-ea"/>
                <a:ea typeface="+mj-ea"/>
                <a:cs typeface="Teko"/>
                <a:sym typeface="Teko"/>
              </a:rPr>
              <a:t>長期</a:t>
            </a:r>
            <a:r>
              <a:rPr lang="zh-TW" altLang="en-US" sz="2300" dirty="0">
                <a:latin typeface="+mj-ea"/>
                <a:ea typeface="+mj-ea"/>
                <a:cs typeface="Teko"/>
                <a:sym typeface="Teko"/>
              </a:rPr>
              <a:t>經驗</a:t>
            </a:r>
            <a:endParaRPr lang="zh-TW" altLang="en-US" sz="2300" dirty="0">
              <a:latin typeface="+mj-ea"/>
              <a:ea typeface="+mj-ea"/>
              <a:cs typeface="Teko"/>
              <a:sym typeface="Teko"/>
            </a:endParaRPr>
          </a:p>
        </p:txBody>
      </p:sp>
      <p:sp>
        <p:nvSpPr>
          <p:cNvPr id="7" name="向右箭號 6"/>
          <p:cNvSpPr/>
          <p:nvPr/>
        </p:nvSpPr>
        <p:spPr>
          <a:xfrm>
            <a:off x="9321801" y="4583677"/>
            <a:ext cx="330200" cy="23266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Google Shape;205;p6"/>
          <p:cNvSpPr txBox="1"/>
          <p:nvPr/>
        </p:nvSpPr>
        <p:spPr>
          <a:xfrm>
            <a:off x="894034" y="1310935"/>
            <a:ext cx="831137" cy="3006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zh-TW" sz="3200" dirty="0" smtClean="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 </a:t>
            </a:r>
            <a:r>
              <a:rPr lang="zh-TW" altLang="en-US" sz="4800" dirty="0" smtClean="0">
                <a:solidFill>
                  <a:schemeClr val="dk1"/>
                </a:solidFill>
                <a:latin typeface="+mj-ea"/>
                <a:ea typeface="+mj-ea"/>
                <a:cs typeface="Teko"/>
                <a:sym typeface="Teko"/>
              </a:rPr>
              <a:t>籌</a:t>
            </a:r>
            <a:endParaRPr lang="en-US" altLang="zh-TW" sz="4800" dirty="0" smtClean="0">
              <a:solidFill>
                <a:schemeClr val="dk1"/>
              </a:solidFill>
              <a:latin typeface="+mj-ea"/>
              <a:ea typeface="+mj-ea"/>
              <a:cs typeface="Teko"/>
              <a:sym typeface="Tek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zh-TW" altLang="en-US" sz="4800" dirty="0" smtClean="0">
                <a:solidFill>
                  <a:schemeClr val="dk1"/>
                </a:solidFill>
                <a:latin typeface="+mj-ea"/>
                <a:ea typeface="+mj-ea"/>
                <a:cs typeface="Teko"/>
                <a:sym typeface="Teko"/>
              </a:rPr>
              <a:t>碼</a:t>
            </a:r>
            <a:endParaRPr lang="en-US" altLang="zh-TW" sz="4800" dirty="0" smtClean="0">
              <a:solidFill>
                <a:schemeClr val="dk1"/>
              </a:solidFill>
              <a:latin typeface="+mj-ea"/>
              <a:ea typeface="+mj-ea"/>
              <a:cs typeface="Teko"/>
              <a:sym typeface="Tek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zh-TW" altLang="en-US" sz="4800" dirty="0" smtClean="0">
                <a:solidFill>
                  <a:schemeClr val="dk1"/>
                </a:solidFill>
                <a:latin typeface="+mj-ea"/>
                <a:ea typeface="+mj-ea"/>
                <a:cs typeface="Teko"/>
                <a:sym typeface="Teko"/>
              </a:rPr>
              <a:t>面</a:t>
            </a:r>
            <a:endParaRPr lang="en-US" altLang="zh-TW" sz="4800" dirty="0" smtClean="0">
              <a:solidFill>
                <a:schemeClr val="dk1"/>
              </a:solidFill>
              <a:latin typeface="+mj-ea"/>
              <a:ea typeface="+mj-ea"/>
              <a:cs typeface="Teko"/>
              <a:sym typeface="Tek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5" y="461962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8" name="矩形 60">
            <a:extLst>
              <a:ext uri="{FF2B5EF4-FFF2-40B4-BE49-F238E27FC236}">
                <a16:creationId xmlns:a16="http://schemas.microsoft.com/office/drawing/2014/main" id="{99DBD942-B53F-48AA-B621-6970430A1989}"/>
              </a:ext>
            </a:extLst>
          </p:cNvPr>
          <p:cNvSpPr/>
          <p:nvPr/>
        </p:nvSpPr>
        <p:spPr>
          <a:xfrm>
            <a:off x="2279649" y="3217862"/>
            <a:ext cx="7632700" cy="1108075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r>
              <a:rPr lang="zh-TW" altLang="en-US" sz="7200" b="1" dirty="0">
                <a:solidFill>
                  <a:schemeClr val="accent4">
                    <a:lumMod val="75000"/>
                  </a:schemeClr>
                </a:solidFill>
                <a:cs typeface="+mn-ea"/>
                <a:sym typeface="+mn-lt"/>
              </a:rPr>
              <a:t>資   料   來   源</a:t>
            </a:r>
            <a:endParaRPr lang="zh-CN" altLang="en-US" sz="7200" b="1" dirty="0">
              <a:solidFill>
                <a:schemeClr val="accent4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2D6AF4E-001D-4F87-A4FB-AF9F71892769}"/>
              </a:ext>
            </a:extLst>
          </p:cNvPr>
          <p:cNvSpPr txBox="1"/>
          <p:nvPr/>
        </p:nvSpPr>
        <p:spPr>
          <a:xfrm>
            <a:off x="5074920" y="1795623"/>
            <a:ext cx="204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02</a:t>
            </a:r>
            <a:endParaRPr lang="zh-CN" altLang="en-US" sz="8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TextBox 66">
            <a:extLst>
              <a:ext uri="{FF2B5EF4-FFF2-40B4-BE49-F238E27FC236}">
                <a16:creationId xmlns:a16="http://schemas.microsoft.com/office/drawing/2014/main" id="{6E4D8AA4-E8D3-4D16-AA15-D41229C8214F}"/>
              </a:ext>
            </a:extLst>
          </p:cNvPr>
          <p:cNvSpPr txBox="1"/>
          <p:nvPr/>
        </p:nvSpPr>
        <p:spPr>
          <a:xfrm>
            <a:off x="3893831" y="4325937"/>
            <a:ext cx="4404335" cy="707886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  <a:ea typeface="仿宋_GB2312" pitchFamily="49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4000" b="1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Data  Source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EB95846-3DFA-2D26-A28B-6916E0B5C698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9074" y="4061842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597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5260276F-5D37-4A81-B16D-D8C9A9DE7A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886" b="24886"/>
          <a:stretch>
            <a:fillRect/>
          </a:stretch>
        </p:blipFill>
        <p:spPr/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191877E-1DEA-4FA4-A496-7C066EA9DF02}"/>
              </a:ext>
            </a:extLst>
          </p:cNvPr>
          <p:cNvSpPr/>
          <p:nvPr/>
        </p:nvSpPr>
        <p:spPr>
          <a:xfrm>
            <a:off x="0" y="-85724"/>
            <a:ext cx="12192000" cy="3771900"/>
          </a:xfrm>
          <a:prstGeom prst="rect">
            <a:avLst/>
          </a:prstGeom>
          <a:solidFill>
            <a:srgbClr val="1C1C1C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F59949-1328-4EC5-B579-3C53410F1EC1}"/>
              </a:ext>
            </a:extLst>
          </p:cNvPr>
          <p:cNvSpPr/>
          <p:nvPr/>
        </p:nvSpPr>
        <p:spPr>
          <a:xfrm>
            <a:off x="466725" y="466725"/>
            <a:ext cx="11258550" cy="5934075"/>
          </a:xfrm>
          <a:prstGeom prst="rect">
            <a:avLst/>
          </a:prstGeom>
          <a:solidFill>
            <a:srgbClr val="F7F4F8"/>
          </a:solidFill>
          <a:ln>
            <a:noFill/>
          </a:ln>
          <a:effectLst>
            <a:outerShdw blurRad="3048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75583C1F-66C9-451E-807F-0AF1F6FF48C3}"/>
              </a:ext>
            </a:extLst>
          </p:cNvPr>
          <p:cNvSpPr/>
          <p:nvPr/>
        </p:nvSpPr>
        <p:spPr>
          <a:xfrm>
            <a:off x="649817" y="1883028"/>
            <a:ext cx="2495550" cy="3278361"/>
          </a:xfrm>
          <a:prstGeom prst="rect">
            <a:avLst/>
          </a:prstGeom>
          <a:solidFill>
            <a:srgbClr val="BF9000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B3626BC1-063B-47A9-BD68-2F8B65F9C252}"/>
              </a:ext>
            </a:extLst>
          </p:cNvPr>
          <p:cNvSpPr txBox="1"/>
          <p:nvPr/>
        </p:nvSpPr>
        <p:spPr>
          <a:xfrm>
            <a:off x="764279" y="3162956"/>
            <a:ext cx="2266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資   料   來   源</a:t>
            </a:r>
            <a:endParaRPr lang="en-US" altLang="zh-TW" sz="28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0805A794-C5CC-40C9-933D-0A8FF699C1AB}"/>
              </a:ext>
            </a:extLst>
          </p:cNvPr>
          <p:cNvSpPr/>
          <p:nvPr/>
        </p:nvSpPr>
        <p:spPr>
          <a:xfrm>
            <a:off x="1015779" y="3771900"/>
            <a:ext cx="176362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Data  Source</a:t>
            </a:r>
            <a:endParaRPr lang="zh-CN" altLang="en-US" sz="28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7DE08BD3-7093-611A-B528-D1B3AD7F59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9403" y="808290"/>
            <a:ext cx="4128253" cy="936000"/>
          </a:xfrm>
          <a:prstGeom prst="rect">
            <a:avLst/>
          </a:prstGeom>
        </p:spPr>
      </p:pic>
      <p:sp>
        <p:nvSpPr>
          <p:cNvPr id="15" name="加號 14">
            <a:extLst>
              <a:ext uri="{FF2B5EF4-FFF2-40B4-BE49-F238E27FC236}">
                <a16:creationId xmlns:a16="http://schemas.microsoft.com/office/drawing/2014/main" id="{D314D30D-E719-240D-D4B3-D1E5053E393F}"/>
              </a:ext>
            </a:extLst>
          </p:cNvPr>
          <p:cNvSpPr>
            <a:spLocks noChangeAspect="1"/>
          </p:cNvSpPr>
          <p:nvPr/>
        </p:nvSpPr>
        <p:spPr>
          <a:xfrm>
            <a:off x="7064055" y="794347"/>
            <a:ext cx="936000" cy="936000"/>
          </a:xfrm>
          <a:prstGeom prst="mathPlus">
            <a:avLst/>
          </a:prstGeom>
          <a:solidFill>
            <a:schemeClr val="tx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73E7C21A-0170-2E18-8C32-9A3E62BEED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9174" y="788615"/>
            <a:ext cx="1664055" cy="936000"/>
          </a:xfrm>
          <a:prstGeom prst="rect">
            <a:avLst/>
          </a:prstGeom>
        </p:spPr>
      </p:pic>
      <p:sp>
        <p:nvSpPr>
          <p:cNvPr id="18" name="等於 17">
            <a:extLst>
              <a:ext uri="{FF2B5EF4-FFF2-40B4-BE49-F238E27FC236}">
                <a16:creationId xmlns:a16="http://schemas.microsoft.com/office/drawing/2014/main" id="{C12C5943-D70A-B95D-599F-D8753D578070}"/>
              </a:ext>
            </a:extLst>
          </p:cNvPr>
          <p:cNvSpPr>
            <a:spLocks noChangeAspect="1"/>
          </p:cNvSpPr>
          <p:nvPr/>
        </p:nvSpPr>
        <p:spPr>
          <a:xfrm>
            <a:off x="10308676" y="808290"/>
            <a:ext cx="936000" cy="936000"/>
          </a:xfrm>
          <a:prstGeom prst="mathEqual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CD37750A-DCD9-75BF-9AD9-C54431CB1B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86465" y="2227741"/>
            <a:ext cx="769118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487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qm2lx4w1">
      <a:majorFont>
        <a:latin typeface="Agency FB" panose="020F0302020204030204"/>
        <a:ea typeface="微软雅黑"/>
        <a:cs typeface=""/>
      </a:majorFont>
      <a:minorFont>
        <a:latin typeface="Agency FB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1284</TotalTime>
  <Words>716</Words>
  <Application>Microsoft Office PowerPoint</Application>
  <PresentationFormat>寬螢幕</PresentationFormat>
  <Paragraphs>186</Paragraphs>
  <Slides>27</Slides>
  <Notes>27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27</vt:i4>
      </vt:variant>
    </vt:vector>
  </HeadingPairs>
  <TitlesOfParts>
    <vt:vector size="36" baseType="lpstr">
      <vt:lpstr>等线</vt:lpstr>
      <vt:lpstr>Microsoft YaHei</vt:lpstr>
      <vt:lpstr>Microsoft YaHei</vt:lpstr>
      <vt:lpstr>Teko</vt:lpstr>
      <vt:lpstr>新細明體</vt:lpstr>
      <vt:lpstr>Agency FB</vt:lpstr>
      <vt:lpstr>Arial</vt:lpstr>
      <vt:lpstr>Times New Roman</vt:lpstr>
      <vt:lpstr>Office 主题​​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cp:lastModifiedBy>王文友</cp:lastModifiedBy>
  <cp:revision>32</cp:revision>
  <dcterms:created xsi:type="dcterms:W3CDTF">2017-08-22T13:33:09Z</dcterms:created>
  <dcterms:modified xsi:type="dcterms:W3CDTF">2023-04-14T01:30:56Z</dcterms:modified>
</cp:coreProperties>
</file>

<file path=docProps/thumbnail.jpeg>
</file>